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8.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16.xml" ContentType="application/vnd.openxmlformats-officedocument.presentationml.slideLayout+xml"/>
  <Override PartName="/ppt/slideLayouts/slideLayout32.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15.xml" ContentType="application/vnd.openxmlformats-officedocument.presentationml.slideLayout+xml"/>
  <Override PartName="/ppt/slideLayouts/slideLayout44.xml" ContentType="application/vnd.openxmlformats-officedocument.presentationml.slideLayout+xml"/>
  <Override PartName="/ppt/slideLayouts/slideLayout17.xml" ContentType="application/vnd.openxmlformats-officedocument.presentationml.slideLayout+xml"/>
  <Override PartName="/ppt/slideLayouts/slideLayout47.xml" ContentType="application/vnd.openxmlformats-officedocument.presentationml.slideLayout+xml"/>
  <Override PartName="/ppt/slideLayouts/slideLayout14.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48.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 id="2147483677" r:id="rId2"/>
    <p:sldMasterId id="2147483660" r:id="rId3"/>
  </p:sldMasterIdLst>
  <p:notesMasterIdLst>
    <p:notesMasterId r:id="rId24"/>
  </p:notesMasterIdLst>
  <p:sldIdLst>
    <p:sldId id="527" r:id="rId4"/>
    <p:sldId id="528" r:id="rId5"/>
    <p:sldId id="273" r:id="rId6"/>
    <p:sldId id="274" r:id="rId7"/>
    <p:sldId id="277" r:id="rId8"/>
    <p:sldId id="279" r:id="rId9"/>
    <p:sldId id="284" r:id="rId10"/>
    <p:sldId id="326" r:id="rId11"/>
    <p:sldId id="530" r:id="rId12"/>
    <p:sldId id="532" r:id="rId13"/>
    <p:sldId id="287" r:id="rId14"/>
    <p:sldId id="327" r:id="rId15"/>
    <p:sldId id="531" r:id="rId16"/>
    <p:sldId id="529" r:id="rId17"/>
    <p:sldId id="408" r:id="rId18"/>
    <p:sldId id="507" r:id="rId19"/>
    <p:sldId id="506" r:id="rId20"/>
    <p:sldId id="509" r:id="rId21"/>
    <p:sldId id="339" r:id="rId22"/>
    <p:sldId id="504" r:id="rId2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8723" autoAdjust="0"/>
    <p:restoredTop sz="86321" autoAdjust="0"/>
  </p:normalViewPr>
  <p:slideViewPr>
    <p:cSldViewPr snapToGrid="0">
      <p:cViewPr varScale="1">
        <p:scale>
          <a:sx n="78" d="100"/>
          <a:sy n="78" d="100"/>
        </p:scale>
        <p:origin x="114" y="324"/>
      </p:cViewPr>
      <p:guideLst/>
    </p:cSldViewPr>
  </p:slideViewPr>
  <p:notesTextViewPr>
    <p:cViewPr>
      <p:scale>
        <a:sx n="1" d="1"/>
        <a:sy n="1" d="1"/>
      </p:scale>
      <p:origin x="0" y="0"/>
    </p:cViewPr>
  </p:notesTextViewPr>
  <p:sorterViewPr>
    <p:cViewPr>
      <p:scale>
        <a:sx n="130" d="100"/>
        <a:sy n="130" d="100"/>
      </p:scale>
      <p:origin x="0" y="-74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ustomXml" Target="../customXml/item3.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088328A-DE10-4487-88D8-2E93950586D1}" type="datetimeFigureOut">
              <a:rPr lang="en-US" smtClean="0"/>
              <a:t>9/4/2018</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89F553E-C122-48B1-BBB7-257D5F1F1E36}" type="slidenum">
              <a:rPr lang="en-US" smtClean="0"/>
              <a:t>‹#›</a:t>
            </a:fld>
            <a:endParaRPr lang="en-US"/>
          </a:p>
        </p:txBody>
      </p:sp>
    </p:spTree>
    <p:extLst>
      <p:ext uri="{BB962C8B-B14F-4D97-AF65-F5344CB8AC3E}">
        <p14:creationId xmlns:p14="http://schemas.microsoft.com/office/powerpoint/2010/main" val="3211250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42F19E-A1F2-464F-A5C4-38950F7687DE}" type="slidenum">
              <a:rPr lang="en-US" smtClean="0"/>
              <a:pPr/>
              <a:t>3</a:t>
            </a:fld>
            <a:endParaRPr lang="en-US"/>
          </a:p>
        </p:txBody>
      </p:sp>
    </p:spTree>
    <p:extLst>
      <p:ext uri="{BB962C8B-B14F-4D97-AF65-F5344CB8AC3E}">
        <p14:creationId xmlns:p14="http://schemas.microsoft.com/office/powerpoint/2010/main" val="3865753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Natalie</a:t>
            </a:r>
          </a:p>
        </p:txBody>
      </p:sp>
      <p:sp>
        <p:nvSpPr>
          <p:cNvPr id="4" name="Slide Number Placeholder 3"/>
          <p:cNvSpPr>
            <a:spLocks noGrp="1"/>
          </p:cNvSpPr>
          <p:nvPr>
            <p:ph type="sldNum" sz="quarter" idx="10"/>
          </p:nvPr>
        </p:nvSpPr>
        <p:spPr/>
        <p:txBody>
          <a:bodyPr/>
          <a:lstStyle/>
          <a:p>
            <a:fld id="{3F42F19E-A1F2-464F-A5C4-38950F7687DE}" type="slidenum">
              <a:rPr lang="en-US" smtClean="0"/>
              <a:pPr/>
              <a:t>4</a:t>
            </a:fld>
            <a:endParaRPr lang="en-US"/>
          </a:p>
        </p:txBody>
      </p:sp>
    </p:spTree>
    <p:extLst>
      <p:ext uri="{BB962C8B-B14F-4D97-AF65-F5344CB8AC3E}">
        <p14:creationId xmlns:p14="http://schemas.microsoft.com/office/powerpoint/2010/main" val="2338793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Incomplete or sloppy work creates risk </a:t>
            </a:r>
          </a:p>
          <a:p>
            <a:r>
              <a:rPr lang="en-US" dirty="0"/>
              <a:t>Creates hidden costs </a:t>
            </a:r>
          </a:p>
          <a:p>
            <a:r>
              <a:rPr lang="en-US" dirty="0"/>
              <a:t>Results in strained partnerships</a:t>
            </a:r>
          </a:p>
          <a:p>
            <a:r>
              <a:rPr lang="en-US" dirty="0"/>
              <a:t>Surprises </a:t>
            </a:r>
          </a:p>
          <a:p>
            <a:r>
              <a:rPr lang="en-US" dirty="0"/>
              <a:t>Knowing “why” is more important than checklists, go beyond steps and procedural milestones</a:t>
            </a:r>
          </a:p>
          <a:p>
            <a:r>
              <a:rPr lang="en-US" dirty="0"/>
              <a:t>Knowing your partners… minimizes risk</a:t>
            </a:r>
          </a:p>
          <a:p>
            <a:r>
              <a:rPr lang="en-US" dirty="0"/>
              <a:t>Understanding the why’s behind the what’s…</a:t>
            </a:r>
          </a:p>
          <a:p>
            <a:pPr lvl="1"/>
            <a:r>
              <a:rPr lang="en-US" sz="3100" dirty="0"/>
              <a:t>Creates partnerships</a:t>
            </a:r>
          </a:p>
          <a:p>
            <a:pPr lvl="1"/>
            <a:r>
              <a:rPr lang="en-US" sz="3100" dirty="0"/>
              <a:t>Minimizes risks</a:t>
            </a:r>
          </a:p>
          <a:p>
            <a:pPr lvl="1"/>
            <a:r>
              <a:rPr lang="en-US" sz="3100" dirty="0"/>
              <a:t>Gives everyone a voice</a:t>
            </a:r>
          </a:p>
          <a:p>
            <a:pPr lvl="1"/>
            <a:r>
              <a:rPr lang="en-US" sz="3100" dirty="0"/>
              <a:t>Develops trust</a:t>
            </a:r>
          </a:p>
          <a:p>
            <a:pPr lvl="1"/>
            <a:r>
              <a:rPr lang="en-US" sz="3100" dirty="0"/>
              <a:t>Creates a “win-win” mentality</a:t>
            </a:r>
          </a:p>
          <a:p>
            <a:pPr lvl="1"/>
            <a:r>
              <a:rPr lang="en-US" sz="3100" dirty="0"/>
              <a:t>Results in goals being met, on time and on budget</a:t>
            </a:r>
          </a:p>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17</a:t>
            </a:fld>
            <a:endParaRPr lang="en-US"/>
          </a:p>
        </p:txBody>
      </p:sp>
    </p:spTree>
    <p:extLst>
      <p:ext uri="{BB962C8B-B14F-4D97-AF65-F5344CB8AC3E}">
        <p14:creationId xmlns:p14="http://schemas.microsoft.com/office/powerpoint/2010/main" val="33123074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5E262B-4C90-4947-AE5A-556E0B2A5195}"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FC946-CD25-46CB-83F0-10F0273FEA9F}" type="slidenum">
              <a:rPr lang="en-US" smtClean="0"/>
              <a:t>‹#›</a:t>
            </a:fld>
            <a:endParaRPr lang="en-US"/>
          </a:p>
        </p:txBody>
      </p:sp>
      <p:pic>
        <p:nvPicPr>
          <p:cNvPr id="18" name="Picture 17">
            <a:extLst>
              <a:ext uri="{FF2B5EF4-FFF2-40B4-BE49-F238E27FC236}">
                <a16:creationId xmlns:a16="http://schemas.microsoft.com/office/drawing/2014/main" id="{114F7B16-6619-4549-AF7F-754EAEA73744}"/>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89870" y="5875020"/>
            <a:ext cx="1802130" cy="982980"/>
          </a:xfrm>
          <a:prstGeom prst="rect">
            <a:avLst/>
          </a:prstGeom>
          <a:noFill/>
        </p:spPr>
      </p:pic>
    </p:spTree>
    <p:extLst>
      <p:ext uri="{BB962C8B-B14F-4D97-AF65-F5344CB8AC3E}">
        <p14:creationId xmlns:p14="http://schemas.microsoft.com/office/powerpoint/2010/main" val="117639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5E262B-4C90-4947-AE5A-556E0B2A5195}"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FC946-CD25-46CB-83F0-10F0273FEA9F}" type="slidenum">
              <a:rPr lang="en-US" smtClean="0"/>
              <a:t>‹#›</a:t>
            </a:fld>
            <a:endParaRPr lang="en-US"/>
          </a:p>
        </p:txBody>
      </p:sp>
    </p:spTree>
    <p:extLst>
      <p:ext uri="{BB962C8B-B14F-4D97-AF65-F5344CB8AC3E}">
        <p14:creationId xmlns:p14="http://schemas.microsoft.com/office/powerpoint/2010/main" val="829489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5E262B-4C90-4947-AE5A-556E0B2A5195}"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FC946-CD25-46CB-83F0-10F0273FEA9F}"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303222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5E262B-4C90-4947-AE5A-556E0B2A5195}"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FC946-CD25-46CB-83F0-10F0273FEA9F}" type="slidenum">
              <a:rPr lang="en-US" smtClean="0"/>
              <a:t>‹#›</a:t>
            </a:fld>
            <a:endParaRPr lang="en-US"/>
          </a:p>
        </p:txBody>
      </p:sp>
    </p:spTree>
    <p:extLst>
      <p:ext uri="{BB962C8B-B14F-4D97-AF65-F5344CB8AC3E}">
        <p14:creationId xmlns:p14="http://schemas.microsoft.com/office/powerpoint/2010/main" val="1139357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5E262B-4C90-4947-AE5A-556E0B2A5195}"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FC946-CD25-46CB-83F0-10F0273FEA9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7311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5E262B-4C90-4947-AE5A-556E0B2A5195}"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FC946-CD25-46CB-83F0-10F0273FEA9F}" type="slidenum">
              <a:rPr lang="en-US" smtClean="0"/>
              <a:t>‹#›</a:t>
            </a:fld>
            <a:endParaRPr lang="en-US"/>
          </a:p>
        </p:txBody>
      </p:sp>
    </p:spTree>
    <p:extLst>
      <p:ext uri="{BB962C8B-B14F-4D97-AF65-F5344CB8AC3E}">
        <p14:creationId xmlns:p14="http://schemas.microsoft.com/office/powerpoint/2010/main" val="3239102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5E262B-4C90-4947-AE5A-556E0B2A5195}"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FC946-CD25-46CB-83F0-10F0273FEA9F}" type="slidenum">
              <a:rPr lang="en-US" smtClean="0"/>
              <a:t>‹#›</a:t>
            </a:fld>
            <a:endParaRPr lang="en-US"/>
          </a:p>
        </p:txBody>
      </p:sp>
    </p:spTree>
    <p:extLst>
      <p:ext uri="{BB962C8B-B14F-4D97-AF65-F5344CB8AC3E}">
        <p14:creationId xmlns:p14="http://schemas.microsoft.com/office/powerpoint/2010/main" val="2035490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5E262B-4C90-4947-AE5A-556E0B2A5195}"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FC946-CD25-46CB-83F0-10F0273FEA9F}" type="slidenum">
              <a:rPr lang="en-US" smtClean="0"/>
              <a:t>‹#›</a:t>
            </a:fld>
            <a:endParaRPr lang="en-US"/>
          </a:p>
        </p:txBody>
      </p:sp>
    </p:spTree>
    <p:extLst>
      <p:ext uri="{BB962C8B-B14F-4D97-AF65-F5344CB8AC3E}">
        <p14:creationId xmlns:p14="http://schemas.microsoft.com/office/powerpoint/2010/main" val="464895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5E262B-4C90-4947-AE5A-556E0B2A5195}"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FC946-CD25-46CB-83F0-10F0273FEA9F}" type="slidenum">
              <a:rPr lang="en-US" smtClean="0"/>
              <a:t>‹#›</a:t>
            </a:fld>
            <a:endParaRPr lang="en-US"/>
          </a:p>
        </p:txBody>
      </p:sp>
    </p:spTree>
    <p:extLst>
      <p:ext uri="{BB962C8B-B14F-4D97-AF65-F5344CB8AC3E}">
        <p14:creationId xmlns:p14="http://schemas.microsoft.com/office/powerpoint/2010/main" val="14117480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5E262B-4C90-4947-AE5A-556E0B2A5195}"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FC946-CD25-46CB-83F0-10F0273FEA9F}" type="slidenum">
              <a:rPr lang="en-US" smtClean="0"/>
              <a:t>‹#›</a:t>
            </a:fld>
            <a:endParaRPr lang="en-US"/>
          </a:p>
        </p:txBody>
      </p:sp>
    </p:spTree>
    <p:extLst>
      <p:ext uri="{BB962C8B-B14F-4D97-AF65-F5344CB8AC3E}">
        <p14:creationId xmlns:p14="http://schemas.microsoft.com/office/powerpoint/2010/main" val="468474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5E262B-4C90-4947-AE5A-556E0B2A5195}"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FC946-CD25-46CB-83F0-10F0273FEA9F}" type="slidenum">
              <a:rPr lang="en-US" smtClean="0"/>
              <a:t>‹#›</a:t>
            </a:fld>
            <a:endParaRPr lang="en-US"/>
          </a:p>
        </p:txBody>
      </p:sp>
    </p:spTree>
    <p:extLst>
      <p:ext uri="{BB962C8B-B14F-4D97-AF65-F5344CB8AC3E}">
        <p14:creationId xmlns:p14="http://schemas.microsoft.com/office/powerpoint/2010/main" val="3999003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5E262B-4C90-4947-AE5A-556E0B2A5195}"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FC946-CD25-46CB-83F0-10F0273FEA9F}" type="slidenum">
              <a:rPr lang="en-US" smtClean="0"/>
              <a:t>‹#›</a:t>
            </a:fld>
            <a:endParaRPr lang="en-US"/>
          </a:p>
        </p:txBody>
      </p:sp>
      <p:pic>
        <p:nvPicPr>
          <p:cNvPr id="7" name="Picture 6">
            <a:extLst>
              <a:ext uri="{FF2B5EF4-FFF2-40B4-BE49-F238E27FC236}">
                <a16:creationId xmlns:a16="http://schemas.microsoft.com/office/drawing/2014/main" id="{33A9E08E-1491-4B89-97C7-64C59C18312B}"/>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89870" y="5875020"/>
            <a:ext cx="1802130" cy="982980"/>
          </a:xfrm>
          <a:prstGeom prst="rect">
            <a:avLst/>
          </a:prstGeom>
          <a:noFill/>
        </p:spPr>
      </p:pic>
    </p:spTree>
    <p:extLst>
      <p:ext uri="{BB962C8B-B14F-4D97-AF65-F5344CB8AC3E}">
        <p14:creationId xmlns:p14="http://schemas.microsoft.com/office/powerpoint/2010/main" val="16395532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5E262B-4C90-4947-AE5A-556E0B2A5195}" type="datetimeFigureOut">
              <a:rPr lang="en-US" smtClean="0"/>
              <a:t>9/4/2018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AFC946-CD25-46CB-83F0-10F0273FEA9F}" type="slidenum">
              <a:rPr lang="en-US" smtClean="0"/>
              <a:t>‹#›</a:t>
            </a:fld>
            <a:endParaRPr lang="en-US"/>
          </a:p>
        </p:txBody>
      </p:sp>
    </p:spTree>
    <p:extLst>
      <p:ext uri="{BB962C8B-B14F-4D97-AF65-F5344CB8AC3E}">
        <p14:creationId xmlns:p14="http://schemas.microsoft.com/office/powerpoint/2010/main" val="1012207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5E262B-4C90-4947-AE5A-556E0B2A5195}" type="datetimeFigureOut">
              <a:rPr lang="en-US" smtClean="0"/>
              <a:t>9/4/2018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AFC946-CD25-46CB-83F0-10F0273FEA9F}" type="slidenum">
              <a:rPr lang="en-US" smtClean="0"/>
              <a:t>‹#›</a:t>
            </a:fld>
            <a:endParaRPr lang="en-US"/>
          </a:p>
        </p:txBody>
      </p:sp>
    </p:spTree>
    <p:extLst>
      <p:ext uri="{BB962C8B-B14F-4D97-AF65-F5344CB8AC3E}">
        <p14:creationId xmlns:p14="http://schemas.microsoft.com/office/powerpoint/2010/main" val="3718202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5E262B-4C90-4947-AE5A-556E0B2A5195}" type="datetimeFigureOut">
              <a:rPr lang="en-US" smtClean="0"/>
              <a:t>9/4/2018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AFC946-CD25-46CB-83F0-10F0273FEA9F}" type="slidenum">
              <a:rPr lang="en-US" smtClean="0"/>
              <a:t>‹#›</a:t>
            </a:fld>
            <a:endParaRPr lang="en-US"/>
          </a:p>
        </p:txBody>
      </p:sp>
    </p:spTree>
    <p:extLst>
      <p:ext uri="{BB962C8B-B14F-4D97-AF65-F5344CB8AC3E}">
        <p14:creationId xmlns:p14="http://schemas.microsoft.com/office/powerpoint/2010/main" val="8109895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5E262B-4C90-4947-AE5A-556E0B2A5195}" type="datetimeFigureOut">
              <a:rPr lang="en-US" smtClean="0"/>
              <a:t>9/4/2018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AFC946-CD25-46CB-83F0-10F0273FEA9F}" type="slidenum">
              <a:rPr lang="en-US" smtClean="0"/>
              <a:t>‹#›</a:t>
            </a:fld>
            <a:endParaRPr lang="en-US"/>
          </a:p>
        </p:txBody>
      </p:sp>
    </p:spTree>
    <p:extLst>
      <p:ext uri="{BB962C8B-B14F-4D97-AF65-F5344CB8AC3E}">
        <p14:creationId xmlns:p14="http://schemas.microsoft.com/office/powerpoint/2010/main" val="6386422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5E262B-4C90-4947-AE5A-556E0B2A5195}" type="datetimeFigureOut">
              <a:rPr lang="en-US" smtClean="0"/>
              <a:t>9/4/2018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AFC946-CD25-46CB-83F0-10F0273FEA9F}" type="slidenum">
              <a:rPr lang="en-US" smtClean="0"/>
              <a:t>‹#›</a:t>
            </a:fld>
            <a:endParaRPr lang="en-US"/>
          </a:p>
        </p:txBody>
      </p:sp>
    </p:spTree>
    <p:extLst>
      <p:ext uri="{BB962C8B-B14F-4D97-AF65-F5344CB8AC3E}">
        <p14:creationId xmlns:p14="http://schemas.microsoft.com/office/powerpoint/2010/main" val="32733700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D5E262B-4C90-4947-AE5A-556E0B2A5195}" type="datetimeFigureOut">
              <a:rPr lang="en-US" smtClean="0"/>
              <a:t>9/4/2018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AFC946-CD25-46CB-83F0-10F0273FEA9F}" type="slidenum">
              <a:rPr lang="en-US" smtClean="0"/>
              <a:t>‹#›</a:t>
            </a:fld>
            <a:endParaRPr lang="en-US"/>
          </a:p>
        </p:txBody>
      </p:sp>
    </p:spTree>
    <p:extLst>
      <p:ext uri="{BB962C8B-B14F-4D97-AF65-F5344CB8AC3E}">
        <p14:creationId xmlns:p14="http://schemas.microsoft.com/office/powerpoint/2010/main" val="16936754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5E262B-4C90-4947-AE5A-556E0B2A5195}"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FC946-CD25-46CB-83F0-10F0273FEA9F}" type="slidenum">
              <a:rPr lang="en-US" smtClean="0"/>
              <a:t>‹#›</a:t>
            </a:fld>
            <a:endParaRPr lang="en-US"/>
          </a:p>
        </p:txBody>
      </p:sp>
    </p:spTree>
    <p:extLst>
      <p:ext uri="{BB962C8B-B14F-4D97-AF65-F5344CB8AC3E}">
        <p14:creationId xmlns:p14="http://schemas.microsoft.com/office/powerpoint/2010/main" val="41054113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5E262B-4C90-4947-AE5A-556E0B2A5195}"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FC946-CD25-46CB-83F0-10F0273FEA9F}"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028750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5E262B-4C90-4947-AE5A-556E0B2A5195}"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FC946-CD25-46CB-83F0-10F0273FEA9F}" type="slidenum">
              <a:rPr lang="en-US" smtClean="0"/>
              <a:t>‹#›</a:t>
            </a:fld>
            <a:endParaRPr lang="en-US"/>
          </a:p>
        </p:txBody>
      </p:sp>
    </p:spTree>
    <p:extLst>
      <p:ext uri="{BB962C8B-B14F-4D97-AF65-F5344CB8AC3E}">
        <p14:creationId xmlns:p14="http://schemas.microsoft.com/office/powerpoint/2010/main" val="38286733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5E262B-4C90-4947-AE5A-556E0B2A5195}"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FC946-CD25-46CB-83F0-10F0273FEA9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35197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5E262B-4C90-4947-AE5A-556E0B2A5195}"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FC946-CD25-46CB-83F0-10F0273FEA9F}" type="slidenum">
              <a:rPr lang="en-US" smtClean="0"/>
              <a:t>‹#›</a:t>
            </a:fld>
            <a:endParaRPr lang="en-US"/>
          </a:p>
        </p:txBody>
      </p:sp>
    </p:spTree>
    <p:extLst>
      <p:ext uri="{BB962C8B-B14F-4D97-AF65-F5344CB8AC3E}">
        <p14:creationId xmlns:p14="http://schemas.microsoft.com/office/powerpoint/2010/main" val="33028397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5E262B-4C90-4947-AE5A-556E0B2A5195}"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FC946-CD25-46CB-83F0-10F0273FEA9F}" type="slidenum">
              <a:rPr lang="en-US" smtClean="0"/>
              <a:t>‹#›</a:t>
            </a:fld>
            <a:endParaRPr lang="en-US"/>
          </a:p>
        </p:txBody>
      </p:sp>
    </p:spTree>
    <p:extLst>
      <p:ext uri="{BB962C8B-B14F-4D97-AF65-F5344CB8AC3E}">
        <p14:creationId xmlns:p14="http://schemas.microsoft.com/office/powerpoint/2010/main" val="41568573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5E262B-4C90-4947-AE5A-556E0B2A5195}"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FC946-CD25-46CB-83F0-10F0273FEA9F}" type="slidenum">
              <a:rPr lang="en-US" smtClean="0"/>
              <a:t>‹#›</a:t>
            </a:fld>
            <a:endParaRPr lang="en-US"/>
          </a:p>
        </p:txBody>
      </p:sp>
    </p:spTree>
    <p:extLst>
      <p:ext uri="{BB962C8B-B14F-4D97-AF65-F5344CB8AC3E}">
        <p14:creationId xmlns:p14="http://schemas.microsoft.com/office/powerpoint/2010/main" val="28843370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5E262B-4C90-4947-AE5A-556E0B2A5195}"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FC946-CD25-46CB-83F0-10F0273FEA9F}" type="slidenum">
              <a:rPr lang="en-US" smtClean="0"/>
              <a:t>‹#›</a:t>
            </a:fld>
            <a:endParaRPr lang="en-US"/>
          </a:p>
        </p:txBody>
      </p:sp>
    </p:spTree>
    <p:extLst>
      <p:ext uri="{BB962C8B-B14F-4D97-AF65-F5344CB8AC3E}">
        <p14:creationId xmlns:p14="http://schemas.microsoft.com/office/powerpoint/2010/main" val="5380709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5E262B-4C90-4947-AE5A-556E0B2A5195}"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FC946-CD25-46CB-83F0-10F0273FEA9F}" type="slidenum">
              <a:rPr lang="en-US" smtClean="0"/>
              <a:t>‹#›</a:t>
            </a:fld>
            <a:endParaRPr lang="en-US"/>
          </a:p>
        </p:txBody>
      </p:sp>
    </p:spTree>
    <p:extLst>
      <p:ext uri="{BB962C8B-B14F-4D97-AF65-F5344CB8AC3E}">
        <p14:creationId xmlns:p14="http://schemas.microsoft.com/office/powerpoint/2010/main" val="2048420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5E262B-4C90-4947-AE5A-556E0B2A5195}"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FC946-CD25-46CB-83F0-10F0273FEA9F}" type="slidenum">
              <a:rPr lang="en-US" smtClean="0"/>
              <a:t>‹#›</a:t>
            </a:fld>
            <a:endParaRPr lang="en-US"/>
          </a:p>
        </p:txBody>
      </p:sp>
    </p:spTree>
    <p:extLst>
      <p:ext uri="{BB962C8B-B14F-4D97-AF65-F5344CB8AC3E}">
        <p14:creationId xmlns:p14="http://schemas.microsoft.com/office/powerpoint/2010/main" val="15580705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5E262B-4C90-4947-AE5A-556E0B2A5195}"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FC946-CD25-46CB-83F0-10F0273FEA9F}" type="slidenum">
              <a:rPr lang="en-US" smtClean="0"/>
              <a:t>‹#›</a:t>
            </a:fld>
            <a:endParaRPr lang="en-US"/>
          </a:p>
        </p:txBody>
      </p:sp>
    </p:spTree>
    <p:extLst>
      <p:ext uri="{BB962C8B-B14F-4D97-AF65-F5344CB8AC3E}">
        <p14:creationId xmlns:p14="http://schemas.microsoft.com/office/powerpoint/2010/main" val="16819123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5E262B-4C90-4947-AE5A-556E0B2A5195}" type="datetimeFigureOut">
              <a:rPr lang="en-US" smtClean="0"/>
              <a:t>9/4/2018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AFC946-CD25-46CB-83F0-10F0273FEA9F}" type="slidenum">
              <a:rPr lang="en-US" smtClean="0"/>
              <a:t>‹#›</a:t>
            </a:fld>
            <a:endParaRPr lang="en-US"/>
          </a:p>
        </p:txBody>
      </p:sp>
    </p:spTree>
    <p:extLst>
      <p:ext uri="{BB962C8B-B14F-4D97-AF65-F5344CB8AC3E}">
        <p14:creationId xmlns:p14="http://schemas.microsoft.com/office/powerpoint/2010/main" val="33695072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5E262B-4C90-4947-AE5A-556E0B2A5195}" type="datetimeFigureOut">
              <a:rPr lang="en-US" smtClean="0"/>
              <a:t>9/4/2018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AFC946-CD25-46CB-83F0-10F0273FEA9F}" type="slidenum">
              <a:rPr lang="en-US" smtClean="0"/>
              <a:t>‹#›</a:t>
            </a:fld>
            <a:endParaRPr lang="en-US"/>
          </a:p>
        </p:txBody>
      </p:sp>
    </p:spTree>
    <p:extLst>
      <p:ext uri="{BB962C8B-B14F-4D97-AF65-F5344CB8AC3E}">
        <p14:creationId xmlns:p14="http://schemas.microsoft.com/office/powerpoint/2010/main" val="23602374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5E262B-4C90-4947-AE5A-556E0B2A5195}" type="datetimeFigureOut">
              <a:rPr lang="en-US" smtClean="0"/>
              <a:t>9/4/2018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AFC946-CD25-46CB-83F0-10F0273FEA9F}" type="slidenum">
              <a:rPr lang="en-US" smtClean="0"/>
              <a:t>‹#›</a:t>
            </a:fld>
            <a:endParaRPr lang="en-US"/>
          </a:p>
        </p:txBody>
      </p:sp>
    </p:spTree>
    <p:extLst>
      <p:ext uri="{BB962C8B-B14F-4D97-AF65-F5344CB8AC3E}">
        <p14:creationId xmlns:p14="http://schemas.microsoft.com/office/powerpoint/2010/main" val="30798020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5E262B-4C90-4947-AE5A-556E0B2A5195}" type="datetimeFigureOut">
              <a:rPr lang="en-US" smtClean="0"/>
              <a:t>9/4/2018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AFC946-CD25-46CB-83F0-10F0273FEA9F}" type="slidenum">
              <a:rPr lang="en-US" smtClean="0"/>
              <a:t>‹#›</a:t>
            </a:fld>
            <a:endParaRPr lang="en-US"/>
          </a:p>
        </p:txBody>
      </p:sp>
    </p:spTree>
    <p:extLst>
      <p:ext uri="{BB962C8B-B14F-4D97-AF65-F5344CB8AC3E}">
        <p14:creationId xmlns:p14="http://schemas.microsoft.com/office/powerpoint/2010/main" val="1331851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5E262B-4C90-4947-AE5A-556E0B2A5195}" type="datetimeFigureOut">
              <a:rPr lang="en-US" smtClean="0"/>
              <a:t>9/4/2018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AFC946-CD25-46CB-83F0-10F0273FEA9F}" type="slidenum">
              <a:rPr lang="en-US" smtClean="0"/>
              <a:t>‹#›</a:t>
            </a:fld>
            <a:endParaRPr lang="en-US"/>
          </a:p>
        </p:txBody>
      </p:sp>
    </p:spTree>
    <p:extLst>
      <p:ext uri="{BB962C8B-B14F-4D97-AF65-F5344CB8AC3E}">
        <p14:creationId xmlns:p14="http://schemas.microsoft.com/office/powerpoint/2010/main" val="303418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5E262B-4C90-4947-AE5A-556E0B2A5195}" type="datetimeFigureOut">
              <a:rPr lang="en-US" smtClean="0"/>
              <a:t>9/4/2018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AFC946-CD25-46CB-83F0-10F0273FEA9F}" type="slidenum">
              <a:rPr lang="en-US" smtClean="0"/>
              <a:t>‹#›</a:t>
            </a:fld>
            <a:endParaRPr lang="en-US"/>
          </a:p>
        </p:txBody>
      </p:sp>
    </p:spTree>
    <p:extLst>
      <p:ext uri="{BB962C8B-B14F-4D97-AF65-F5344CB8AC3E}">
        <p14:creationId xmlns:p14="http://schemas.microsoft.com/office/powerpoint/2010/main" val="34703641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D5E262B-4C90-4947-AE5A-556E0B2A5195}" type="datetimeFigureOut">
              <a:rPr lang="en-US" smtClean="0"/>
              <a:t>9/4/2018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AFC946-CD25-46CB-83F0-10F0273FEA9F}" type="slidenum">
              <a:rPr lang="en-US" smtClean="0"/>
              <a:t>‹#›</a:t>
            </a:fld>
            <a:endParaRPr lang="en-US"/>
          </a:p>
        </p:txBody>
      </p:sp>
    </p:spTree>
    <p:extLst>
      <p:ext uri="{BB962C8B-B14F-4D97-AF65-F5344CB8AC3E}">
        <p14:creationId xmlns:p14="http://schemas.microsoft.com/office/powerpoint/2010/main" val="34324663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5E262B-4C90-4947-AE5A-556E0B2A5195}"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FC946-CD25-46CB-83F0-10F0273FEA9F}" type="slidenum">
              <a:rPr lang="en-US" smtClean="0"/>
              <a:t>‹#›</a:t>
            </a:fld>
            <a:endParaRPr lang="en-US"/>
          </a:p>
        </p:txBody>
      </p:sp>
    </p:spTree>
    <p:extLst>
      <p:ext uri="{BB962C8B-B14F-4D97-AF65-F5344CB8AC3E}">
        <p14:creationId xmlns:p14="http://schemas.microsoft.com/office/powerpoint/2010/main" val="33922943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5E262B-4C90-4947-AE5A-556E0B2A5195}"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FC946-CD25-46CB-83F0-10F0273FEA9F}"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911212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5E262B-4C90-4947-AE5A-556E0B2A5195}"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FC946-CD25-46CB-83F0-10F0273FEA9F}" type="slidenum">
              <a:rPr lang="en-US" smtClean="0"/>
              <a:t>‹#›</a:t>
            </a:fld>
            <a:endParaRPr lang="en-US"/>
          </a:p>
        </p:txBody>
      </p:sp>
    </p:spTree>
    <p:extLst>
      <p:ext uri="{BB962C8B-B14F-4D97-AF65-F5344CB8AC3E}">
        <p14:creationId xmlns:p14="http://schemas.microsoft.com/office/powerpoint/2010/main" val="17369438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5E262B-4C90-4947-AE5A-556E0B2A5195}"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FC946-CD25-46CB-83F0-10F0273FEA9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933986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5E262B-4C90-4947-AE5A-556E0B2A5195}"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FC946-CD25-46CB-83F0-10F0273FEA9F}" type="slidenum">
              <a:rPr lang="en-US" smtClean="0"/>
              <a:t>‹#›</a:t>
            </a:fld>
            <a:endParaRPr lang="en-US"/>
          </a:p>
        </p:txBody>
      </p:sp>
    </p:spTree>
    <p:extLst>
      <p:ext uri="{BB962C8B-B14F-4D97-AF65-F5344CB8AC3E}">
        <p14:creationId xmlns:p14="http://schemas.microsoft.com/office/powerpoint/2010/main" val="32737816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5E262B-4C90-4947-AE5A-556E0B2A5195}"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FC946-CD25-46CB-83F0-10F0273FEA9F}" type="slidenum">
              <a:rPr lang="en-US" smtClean="0"/>
              <a:t>‹#›</a:t>
            </a:fld>
            <a:endParaRPr lang="en-US"/>
          </a:p>
        </p:txBody>
      </p:sp>
    </p:spTree>
    <p:extLst>
      <p:ext uri="{BB962C8B-B14F-4D97-AF65-F5344CB8AC3E}">
        <p14:creationId xmlns:p14="http://schemas.microsoft.com/office/powerpoint/2010/main" val="9997967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5E262B-4C90-4947-AE5A-556E0B2A5195}"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FC946-CD25-46CB-83F0-10F0273FEA9F}" type="slidenum">
              <a:rPr lang="en-US" smtClean="0"/>
              <a:t>‹#›</a:t>
            </a:fld>
            <a:endParaRPr lang="en-US"/>
          </a:p>
        </p:txBody>
      </p:sp>
    </p:spTree>
    <p:extLst>
      <p:ext uri="{BB962C8B-B14F-4D97-AF65-F5344CB8AC3E}">
        <p14:creationId xmlns:p14="http://schemas.microsoft.com/office/powerpoint/2010/main" val="1476698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5E262B-4C90-4947-AE5A-556E0B2A5195}" type="datetimeFigureOut">
              <a:rPr lang="en-US" smtClean="0"/>
              <a:t>9/4/2018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AFC946-CD25-46CB-83F0-10F0273FEA9F}" type="slidenum">
              <a:rPr lang="en-US" smtClean="0"/>
              <a:t>‹#›</a:t>
            </a:fld>
            <a:endParaRPr lang="en-US"/>
          </a:p>
        </p:txBody>
      </p:sp>
    </p:spTree>
    <p:extLst>
      <p:ext uri="{BB962C8B-B14F-4D97-AF65-F5344CB8AC3E}">
        <p14:creationId xmlns:p14="http://schemas.microsoft.com/office/powerpoint/2010/main" val="4040411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5E262B-4C90-4947-AE5A-556E0B2A5195}" type="datetimeFigureOut">
              <a:rPr lang="en-US" smtClean="0"/>
              <a:t>9/4/2018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AFC946-CD25-46CB-83F0-10F0273FEA9F}" type="slidenum">
              <a:rPr lang="en-US" smtClean="0"/>
              <a:t>‹#›</a:t>
            </a:fld>
            <a:endParaRPr lang="en-US"/>
          </a:p>
        </p:txBody>
      </p:sp>
    </p:spTree>
    <p:extLst>
      <p:ext uri="{BB962C8B-B14F-4D97-AF65-F5344CB8AC3E}">
        <p14:creationId xmlns:p14="http://schemas.microsoft.com/office/powerpoint/2010/main" val="411400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5E262B-4C90-4947-AE5A-556E0B2A5195}" type="datetimeFigureOut">
              <a:rPr lang="en-US" smtClean="0"/>
              <a:t>9/4/2018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AFC946-CD25-46CB-83F0-10F0273FEA9F}" type="slidenum">
              <a:rPr lang="en-US" smtClean="0"/>
              <a:t>‹#›</a:t>
            </a:fld>
            <a:endParaRPr lang="en-US"/>
          </a:p>
        </p:txBody>
      </p:sp>
    </p:spTree>
    <p:extLst>
      <p:ext uri="{BB962C8B-B14F-4D97-AF65-F5344CB8AC3E}">
        <p14:creationId xmlns:p14="http://schemas.microsoft.com/office/powerpoint/2010/main" val="366162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5E262B-4C90-4947-AE5A-556E0B2A5195}" type="datetimeFigureOut">
              <a:rPr lang="en-US" smtClean="0"/>
              <a:t>9/4/2018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AFC946-CD25-46CB-83F0-10F0273FEA9F}" type="slidenum">
              <a:rPr lang="en-US" smtClean="0"/>
              <a:t>‹#›</a:t>
            </a:fld>
            <a:endParaRPr lang="en-US"/>
          </a:p>
        </p:txBody>
      </p:sp>
    </p:spTree>
    <p:extLst>
      <p:ext uri="{BB962C8B-B14F-4D97-AF65-F5344CB8AC3E}">
        <p14:creationId xmlns:p14="http://schemas.microsoft.com/office/powerpoint/2010/main" val="1345649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D5E262B-4C90-4947-AE5A-556E0B2A5195}" type="datetimeFigureOut">
              <a:rPr lang="en-US" smtClean="0"/>
              <a:t>9/4/2018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AFC946-CD25-46CB-83F0-10F0273FEA9F}" type="slidenum">
              <a:rPr lang="en-US" smtClean="0"/>
              <a:t>‹#›</a:t>
            </a:fld>
            <a:endParaRPr lang="en-US"/>
          </a:p>
        </p:txBody>
      </p:sp>
    </p:spTree>
    <p:extLst>
      <p:ext uri="{BB962C8B-B14F-4D97-AF65-F5344CB8AC3E}">
        <p14:creationId xmlns:p14="http://schemas.microsoft.com/office/powerpoint/2010/main" val="254762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D5E262B-4C90-4947-AE5A-556E0B2A5195}" type="datetimeFigureOut">
              <a:rPr lang="en-US" smtClean="0"/>
              <a:t>9/4/2018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DAFC946-CD25-46CB-83F0-10F0273FEA9F}" type="slidenum">
              <a:rPr lang="en-US" smtClean="0"/>
              <a:t>‹#›</a:t>
            </a:fld>
            <a:endParaRPr lang="en-US"/>
          </a:p>
        </p:txBody>
      </p:sp>
      <p:pic>
        <p:nvPicPr>
          <p:cNvPr id="18" name="Picture 17">
            <a:extLst>
              <a:ext uri="{FF2B5EF4-FFF2-40B4-BE49-F238E27FC236}">
                <a16:creationId xmlns:a16="http://schemas.microsoft.com/office/drawing/2014/main" id="{25F82977-A7D6-4210-AB13-9499DC472F56}"/>
              </a:ext>
            </a:extLst>
          </p:cNvPr>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0389870" y="5875020"/>
            <a:ext cx="1802130" cy="982980"/>
          </a:xfrm>
          <a:prstGeom prst="rect">
            <a:avLst/>
          </a:prstGeom>
          <a:noFill/>
        </p:spPr>
      </p:pic>
    </p:spTree>
    <p:extLst>
      <p:ext uri="{BB962C8B-B14F-4D97-AF65-F5344CB8AC3E}">
        <p14:creationId xmlns:p14="http://schemas.microsoft.com/office/powerpoint/2010/main" val="47248759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D5E262B-4C90-4947-AE5A-556E0B2A5195}" type="datetimeFigureOut">
              <a:rPr lang="en-US" smtClean="0"/>
              <a:t>9/4/2018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DAFC946-CD25-46CB-83F0-10F0273FEA9F}" type="slidenum">
              <a:rPr lang="en-US" smtClean="0"/>
              <a:t>‹#›</a:t>
            </a:fld>
            <a:endParaRPr lang="en-US"/>
          </a:p>
        </p:txBody>
      </p:sp>
    </p:spTree>
    <p:extLst>
      <p:ext uri="{BB962C8B-B14F-4D97-AF65-F5344CB8AC3E}">
        <p14:creationId xmlns:p14="http://schemas.microsoft.com/office/powerpoint/2010/main" val="263211975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D5E262B-4C90-4947-AE5A-556E0B2A5195}" type="datetimeFigureOut">
              <a:rPr lang="en-US" smtClean="0"/>
              <a:t>9/4/2018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DAFC946-CD25-46CB-83F0-10F0273FEA9F}" type="slidenum">
              <a:rPr lang="en-US" smtClean="0"/>
              <a:t>‹#›</a:t>
            </a:fld>
            <a:endParaRPr lang="en-US"/>
          </a:p>
        </p:txBody>
      </p:sp>
    </p:spTree>
    <p:extLst>
      <p:ext uri="{BB962C8B-B14F-4D97-AF65-F5344CB8AC3E}">
        <p14:creationId xmlns:p14="http://schemas.microsoft.com/office/powerpoint/2010/main" val="26027742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23597-3636-45B3-A942-E01FD9553496}"/>
              </a:ext>
            </a:extLst>
          </p:cNvPr>
          <p:cNvSpPr>
            <a:spLocks noGrp="1"/>
          </p:cNvSpPr>
          <p:nvPr>
            <p:ph type="ctrTitle"/>
          </p:nvPr>
        </p:nvSpPr>
        <p:spPr>
          <a:xfrm>
            <a:off x="0" y="778618"/>
            <a:ext cx="10386237" cy="1260044"/>
          </a:xfrm>
        </p:spPr>
        <p:txBody>
          <a:bodyPr/>
          <a:lstStyle/>
          <a:p>
            <a:pPr algn="l"/>
            <a:r>
              <a:rPr lang="en-US" dirty="0"/>
              <a:t>   KYTC Partnering Conference</a:t>
            </a:r>
          </a:p>
        </p:txBody>
      </p:sp>
      <p:sp>
        <p:nvSpPr>
          <p:cNvPr id="3" name="Subtitle 2">
            <a:extLst>
              <a:ext uri="{FF2B5EF4-FFF2-40B4-BE49-F238E27FC236}">
                <a16:creationId xmlns:a16="http://schemas.microsoft.com/office/drawing/2014/main" id="{03AC0178-0AC0-499B-9604-F9D9D753FE9E}"/>
              </a:ext>
            </a:extLst>
          </p:cNvPr>
          <p:cNvSpPr>
            <a:spLocks noGrp="1"/>
          </p:cNvSpPr>
          <p:nvPr>
            <p:ph type="subTitle" idx="1"/>
          </p:nvPr>
        </p:nvSpPr>
        <p:spPr>
          <a:xfrm>
            <a:off x="329784" y="2848131"/>
            <a:ext cx="10163331" cy="2299602"/>
          </a:xfrm>
        </p:spPr>
        <p:txBody>
          <a:bodyPr>
            <a:noAutofit/>
          </a:bodyPr>
          <a:lstStyle/>
          <a:p>
            <a:pPr algn="l"/>
            <a:r>
              <a:rPr lang="en-US" sz="4000" dirty="0">
                <a:ln w="0"/>
                <a:solidFill>
                  <a:schemeClr val="accent1"/>
                </a:solidFill>
                <a:effectLst>
                  <a:outerShdw blurRad="38100" dist="25400" dir="5400000" algn="ctr" rotWithShape="0">
                    <a:srgbClr val="6E747A">
                      <a:alpha val="43000"/>
                    </a:srgbClr>
                  </a:outerShdw>
                </a:effectLst>
              </a:rPr>
              <a:t>Everyone</a:t>
            </a:r>
            <a:r>
              <a:rPr lang="en-US" sz="4400" dirty="0">
                <a:ln w="0"/>
                <a:solidFill>
                  <a:schemeClr val="accent1"/>
                </a:solidFill>
                <a:effectLst>
                  <a:outerShdw blurRad="38100" dist="25400" dir="5400000" algn="ctr" rotWithShape="0">
                    <a:srgbClr val="6E747A">
                      <a:alpha val="43000"/>
                    </a:srgbClr>
                  </a:outerShdw>
                </a:effectLst>
              </a:rPr>
              <a:t> Knows Where Everyone Goes</a:t>
            </a:r>
          </a:p>
        </p:txBody>
      </p:sp>
    </p:spTree>
    <p:extLst>
      <p:ext uri="{BB962C8B-B14F-4D97-AF65-F5344CB8AC3E}">
        <p14:creationId xmlns:p14="http://schemas.microsoft.com/office/powerpoint/2010/main" val="210427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C052F-5879-419B-8324-B4EE2B7F45CE}"/>
              </a:ext>
            </a:extLst>
          </p:cNvPr>
          <p:cNvSpPr>
            <a:spLocks noGrp="1"/>
          </p:cNvSpPr>
          <p:nvPr>
            <p:ph type="title"/>
          </p:nvPr>
        </p:nvSpPr>
        <p:spPr>
          <a:xfrm>
            <a:off x="5536734" y="262890"/>
            <a:ext cx="3737268" cy="1667510"/>
          </a:xfrm>
        </p:spPr>
        <p:txBody>
          <a:bodyPr>
            <a:normAutofit/>
          </a:bodyPr>
          <a:lstStyle/>
          <a:p>
            <a:pPr>
              <a:lnSpc>
                <a:spcPct val="90000"/>
              </a:lnSpc>
            </a:pPr>
            <a:r>
              <a:rPr lang="en-US" sz="2800" dirty="0"/>
              <a:t>Build a Utility Awareness throughout Project Development</a:t>
            </a:r>
          </a:p>
        </p:txBody>
      </p:sp>
      <p:sp>
        <p:nvSpPr>
          <p:cNvPr id="3" name="Content Placeholder 2">
            <a:extLst>
              <a:ext uri="{FF2B5EF4-FFF2-40B4-BE49-F238E27FC236}">
                <a16:creationId xmlns:a16="http://schemas.microsoft.com/office/drawing/2014/main" id="{FC7002C1-8D4E-4492-A48E-49E4A8F5B1C9}"/>
              </a:ext>
            </a:extLst>
          </p:cNvPr>
          <p:cNvSpPr>
            <a:spLocks noGrp="1"/>
          </p:cNvSpPr>
          <p:nvPr>
            <p:ph idx="1"/>
          </p:nvPr>
        </p:nvSpPr>
        <p:spPr>
          <a:xfrm>
            <a:off x="4986017" y="1930401"/>
            <a:ext cx="5209543" cy="4110962"/>
          </a:xfrm>
        </p:spPr>
        <p:txBody>
          <a:bodyPr>
            <a:normAutofit/>
          </a:bodyPr>
          <a:lstStyle/>
          <a:p>
            <a:r>
              <a:rPr lang="en-US" sz="2400" cap="all" dirty="0"/>
              <a:t>Planning</a:t>
            </a:r>
          </a:p>
          <a:p>
            <a:r>
              <a:rPr lang="en-US" sz="2400" dirty="0"/>
              <a:t>NEPA</a:t>
            </a:r>
          </a:p>
          <a:p>
            <a:r>
              <a:rPr lang="en-US" sz="2400" dirty="0"/>
              <a:t>ROW</a:t>
            </a:r>
          </a:p>
          <a:p>
            <a:r>
              <a:rPr lang="en-US" sz="2400" dirty="0"/>
              <a:t>DESIGN</a:t>
            </a:r>
          </a:p>
          <a:p>
            <a:r>
              <a:rPr lang="en-US" sz="2400" dirty="0"/>
              <a:t>CONSTRUCTION BID DOCUMENTS</a:t>
            </a:r>
          </a:p>
          <a:p>
            <a:r>
              <a:rPr lang="en-US" sz="2400" dirty="0"/>
              <a:t>CONSTRUCTION</a:t>
            </a:r>
          </a:p>
          <a:p>
            <a:r>
              <a:rPr lang="en-US" sz="2400" dirty="0"/>
              <a:t>MAINTENANCE</a:t>
            </a:r>
          </a:p>
          <a:p>
            <a:endParaRPr lang="en-US" dirty="0"/>
          </a:p>
        </p:txBody>
      </p:sp>
      <p:pic>
        <p:nvPicPr>
          <p:cNvPr id="4" name="Picture 3">
            <a:extLst>
              <a:ext uri="{FF2B5EF4-FFF2-40B4-BE49-F238E27FC236}">
                <a16:creationId xmlns:a16="http://schemas.microsoft.com/office/drawing/2014/main" id="{6DDF31CA-8733-4DD9-8F28-87BC1E1815D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49" r="11684" b="-1"/>
          <a:stretch/>
        </p:blipFill>
        <p:spPr>
          <a:xfrm>
            <a:off x="20" y="-1"/>
            <a:ext cx="4985997"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7"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68228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2911" y="0"/>
            <a:ext cx="10930889" cy="1325563"/>
          </a:xfrm>
        </p:spPr>
        <p:txBody>
          <a:bodyPr>
            <a:normAutofit/>
          </a:bodyPr>
          <a:lstStyle/>
          <a:p>
            <a:r>
              <a:rPr lang="en-US" sz="3200" dirty="0"/>
              <a:t>New Paradigm for Utility Coordination</a:t>
            </a:r>
          </a:p>
        </p:txBody>
      </p:sp>
      <p:sp>
        <p:nvSpPr>
          <p:cNvPr id="7" name="Content Placeholder 6"/>
          <p:cNvSpPr>
            <a:spLocks noGrp="1"/>
          </p:cNvSpPr>
          <p:nvPr>
            <p:ph idx="1"/>
          </p:nvPr>
        </p:nvSpPr>
        <p:spPr>
          <a:xfrm>
            <a:off x="422911" y="1036637"/>
            <a:ext cx="10991274" cy="4837952"/>
          </a:xfrm>
        </p:spPr>
        <p:txBody>
          <a:bodyPr>
            <a:normAutofit/>
          </a:bodyPr>
          <a:lstStyle/>
          <a:p>
            <a:pPr>
              <a:defRPr/>
            </a:pPr>
            <a:r>
              <a:rPr lang="en-US" dirty="0"/>
              <a:t>Live interaction!  Not simply email!</a:t>
            </a:r>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altLang="en-US" i="1" dirty="0"/>
          </a:p>
          <a:p>
            <a:pPr>
              <a:defRPr/>
            </a:pPr>
            <a:endParaRPr lang="en-US" altLang="en-US" i="1" dirty="0"/>
          </a:p>
          <a:p>
            <a:pPr>
              <a:defRPr/>
            </a:pPr>
            <a:endParaRPr lang="en-US" altLang="en-US" i="1" dirty="0"/>
          </a:p>
          <a:p>
            <a:pPr>
              <a:defRPr/>
            </a:pPr>
            <a:endParaRPr lang="en-US" altLang="en-US" i="1" dirty="0"/>
          </a:p>
          <a:p>
            <a:pPr>
              <a:defRPr/>
            </a:pPr>
            <a:r>
              <a:rPr lang="en-US" altLang="en-US" i="1" dirty="0"/>
              <a:t>Understand</a:t>
            </a:r>
            <a:r>
              <a:rPr lang="en-US" altLang="en-US" dirty="0"/>
              <a:t> what is important to each of our partners with their facilities!</a:t>
            </a:r>
          </a:p>
          <a:p>
            <a:pPr>
              <a:defRPr/>
            </a:pPr>
            <a:r>
              <a:rPr lang="en-US" altLang="en-US" dirty="0"/>
              <a:t>Align partner goals with the project!</a:t>
            </a:r>
          </a:p>
          <a:p>
            <a:pPr>
              <a:defRPr/>
            </a:pPr>
            <a:endParaRPr lang="en-US" altLang="en-US" dirty="0"/>
          </a:p>
          <a:p>
            <a:pPr marL="0" indent="0">
              <a:buNone/>
            </a:pPr>
            <a:endParaRPr lang="en-US" dirty="0"/>
          </a:p>
        </p:txBody>
      </p:sp>
      <p:pic>
        <p:nvPicPr>
          <p:cNvPr id="1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911" y="1546973"/>
            <a:ext cx="8515350" cy="2785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72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charset="0"/>
              </a:rPr>
              <a:t>Build a New Mindset into Design!</a:t>
            </a:r>
            <a:endParaRPr lang="en-US" dirty="0"/>
          </a:p>
        </p:txBody>
      </p:sp>
      <p:grpSp>
        <p:nvGrpSpPr>
          <p:cNvPr id="12" name="Group 11" descr="An inverted pyramid shape with three horizontal layers. The largest top layer is labeled “Avoid.” The middle layer is labeled “Minimize.” The bottom layer is labeled “Mitigate.”"/>
          <p:cNvGrpSpPr/>
          <p:nvPr/>
        </p:nvGrpSpPr>
        <p:grpSpPr>
          <a:xfrm>
            <a:off x="1428750" y="1981202"/>
            <a:ext cx="6583680" cy="3657599"/>
            <a:chOff x="1371600" y="1981201"/>
            <a:chExt cx="6400800" cy="3657599"/>
          </a:xfrm>
        </p:grpSpPr>
        <p:grpSp>
          <p:nvGrpSpPr>
            <p:cNvPr id="3" name="Group 2"/>
            <p:cNvGrpSpPr/>
            <p:nvPr/>
          </p:nvGrpSpPr>
          <p:grpSpPr>
            <a:xfrm>
              <a:off x="1371600" y="1981201"/>
              <a:ext cx="6400800" cy="1082040"/>
              <a:chOff x="0" y="0"/>
              <a:chExt cx="6400800" cy="1082040"/>
            </a:xfrm>
          </p:grpSpPr>
          <p:sp>
            <p:nvSpPr>
              <p:cNvPr id="4" name="Trapezoid 3"/>
              <p:cNvSpPr/>
              <p:nvPr/>
            </p:nvSpPr>
            <p:spPr>
              <a:xfrm rot="10800000">
                <a:off x="0" y="0"/>
                <a:ext cx="6400800" cy="1082040"/>
              </a:xfrm>
              <a:prstGeom prst="trapezoid">
                <a:avLst>
                  <a:gd name="adj" fmla="val 87500"/>
                </a:avLst>
              </a:prstGeom>
              <a:solidFill>
                <a:srgbClr val="0033CC"/>
              </a:solidFill>
              <a:ln>
                <a:solidFill>
                  <a:srgbClr val="FFFF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 name="Trapezoid 4"/>
              <p:cNvSpPr/>
              <p:nvPr/>
            </p:nvSpPr>
            <p:spPr>
              <a:xfrm>
                <a:off x="1120139" y="0"/>
                <a:ext cx="4160520" cy="10820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algn="ctr" defTabSz="977900">
                  <a:lnSpc>
                    <a:spcPct val="90000"/>
                  </a:lnSpc>
                  <a:spcBef>
                    <a:spcPct val="0"/>
                  </a:spcBef>
                  <a:spcAft>
                    <a:spcPct val="35000"/>
                  </a:spcAft>
                </a:pPr>
                <a:r>
                  <a:rPr lang="en-US" sz="2200" b="1" dirty="0">
                    <a:solidFill>
                      <a:schemeClr val="bg1"/>
                    </a:solidFill>
                    <a:latin typeface="Arial" charset="0"/>
                  </a:rPr>
                  <a:t>Avoid</a:t>
                </a:r>
                <a:r>
                  <a:rPr lang="en-US" sz="2200" dirty="0">
                    <a:solidFill>
                      <a:schemeClr val="bg1"/>
                    </a:solidFill>
                    <a:latin typeface="Arial" charset="0"/>
                  </a:rPr>
                  <a:t> </a:t>
                </a:r>
                <a:endParaRPr lang="en-US" sz="2200" dirty="0"/>
              </a:p>
            </p:txBody>
          </p:sp>
        </p:grpSp>
        <p:grpSp>
          <p:nvGrpSpPr>
            <p:cNvPr id="6" name="Group 5"/>
            <p:cNvGrpSpPr/>
            <p:nvPr/>
          </p:nvGrpSpPr>
          <p:grpSpPr>
            <a:xfrm>
              <a:off x="2318385" y="3063241"/>
              <a:ext cx="4507229" cy="1082040"/>
              <a:chOff x="946785" y="1082040"/>
              <a:chExt cx="4507229" cy="1082040"/>
            </a:xfrm>
          </p:grpSpPr>
          <p:sp>
            <p:nvSpPr>
              <p:cNvPr id="7" name="Trapezoid 6"/>
              <p:cNvSpPr/>
              <p:nvPr/>
            </p:nvSpPr>
            <p:spPr>
              <a:xfrm rot="10800000">
                <a:off x="946785" y="1082040"/>
                <a:ext cx="4507229" cy="1082040"/>
              </a:xfrm>
              <a:prstGeom prst="trapezoid">
                <a:avLst>
                  <a:gd name="adj" fmla="val 87500"/>
                </a:avLst>
              </a:prstGeom>
              <a:solidFill>
                <a:srgbClr val="0033CC"/>
              </a:solidFill>
              <a:ln>
                <a:solidFill>
                  <a:srgbClr val="FFFF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Trapezoid 6"/>
              <p:cNvSpPr/>
              <p:nvPr/>
            </p:nvSpPr>
            <p:spPr>
              <a:xfrm>
                <a:off x="1735550" y="1082040"/>
                <a:ext cx="2929698" cy="10820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algn="ctr" defTabSz="977900">
                  <a:lnSpc>
                    <a:spcPct val="90000"/>
                  </a:lnSpc>
                  <a:spcBef>
                    <a:spcPct val="0"/>
                  </a:spcBef>
                  <a:spcAft>
                    <a:spcPct val="35000"/>
                  </a:spcAft>
                </a:pPr>
                <a:r>
                  <a:rPr lang="en-US" sz="2200" b="1" dirty="0">
                    <a:solidFill>
                      <a:schemeClr val="bg1"/>
                    </a:solidFill>
                    <a:latin typeface="Arial" charset="0"/>
                  </a:rPr>
                  <a:t>Minimize</a:t>
                </a:r>
                <a:endParaRPr lang="en-US" sz="2200" dirty="0"/>
              </a:p>
            </p:txBody>
          </p:sp>
        </p:grpSp>
        <p:grpSp>
          <p:nvGrpSpPr>
            <p:cNvPr id="9" name="Group 8"/>
            <p:cNvGrpSpPr/>
            <p:nvPr/>
          </p:nvGrpSpPr>
          <p:grpSpPr>
            <a:xfrm>
              <a:off x="3265170" y="4145282"/>
              <a:ext cx="2613658" cy="1493518"/>
              <a:chOff x="1893570" y="2164081"/>
              <a:chExt cx="2613658" cy="1493518"/>
            </a:xfrm>
          </p:grpSpPr>
          <p:sp>
            <p:nvSpPr>
              <p:cNvPr id="10" name="Trapezoid 9"/>
              <p:cNvSpPr/>
              <p:nvPr/>
            </p:nvSpPr>
            <p:spPr>
              <a:xfrm rot="10800000">
                <a:off x="1893570" y="2164081"/>
                <a:ext cx="2613658" cy="1493518"/>
              </a:xfrm>
              <a:prstGeom prst="trapezoid">
                <a:avLst>
                  <a:gd name="adj" fmla="val 87500"/>
                </a:avLst>
              </a:prstGeom>
              <a:solidFill>
                <a:srgbClr val="0033CC"/>
              </a:solidFill>
              <a:ln>
                <a:solidFill>
                  <a:srgbClr val="FFFF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Trapezoid 8"/>
              <p:cNvSpPr/>
              <p:nvPr/>
            </p:nvSpPr>
            <p:spPr>
              <a:xfrm>
                <a:off x="1893570" y="2164081"/>
                <a:ext cx="2613658" cy="14935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algn="ctr" defTabSz="977900">
                  <a:lnSpc>
                    <a:spcPct val="90000"/>
                  </a:lnSpc>
                  <a:spcBef>
                    <a:spcPct val="0"/>
                  </a:spcBef>
                  <a:spcAft>
                    <a:spcPct val="35000"/>
                  </a:spcAft>
                </a:pPr>
                <a:r>
                  <a:rPr lang="en-US" sz="2200" b="1" dirty="0">
                    <a:solidFill>
                      <a:schemeClr val="bg1"/>
                    </a:solidFill>
                    <a:latin typeface="Arial" charset="0"/>
                  </a:rPr>
                  <a:t>Mitigate</a:t>
                </a:r>
                <a:endParaRPr lang="en-US" sz="2200" dirty="0"/>
              </a:p>
            </p:txBody>
          </p:sp>
        </p:grpSp>
      </p:grpSp>
    </p:spTree>
    <p:extLst>
      <p:ext uri="{BB962C8B-B14F-4D97-AF65-F5344CB8AC3E}">
        <p14:creationId xmlns:p14="http://schemas.microsoft.com/office/powerpoint/2010/main" val="3315989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BF902-43D2-4F6B-BE87-4AD5A8A01283}"/>
              </a:ext>
            </a:extLst>
          </p:cNvPr>
          <p:cNvSpPr>
            <a:spLocks noGrp="1"/>
          </p:cNvSpPr>
          <p:nvPr>
            <p:ph type="title"/>
          </p:nvPr>
        </p:nvSpPr>
        <p:spPr>
          <a:xfrm>
            <a:off x="677334" y="2194560"/>
            <a:ext cx="8306646" cy="2103120"/>
          </a:xfrm>
        </p:spPr>
        <p:txBody>
          <a:bodyPr>
            <a:normAutofit/>
          </a:bodyPr>
          <a:lstStyle/>
          <a:p>
            <a:pPr algn="ctr"/>
            <a:r>
              <a:rPr lang="en-US" sz="4400" dirty="0"/>
              <a:t>Why beginning a project by surveying “One Call” marks           is not sufficient!</a:t>
            </a:r>
          </a:p>
        </p:txBody>
      </p:sp>
    </p:spTree>
    <p:extLst>
      <p:ext uri="{BB962C8B-B14F-4D97-AF65-F5344CB8AC3E}">
        <p14:creationId xmlns:p14="http://schemas.microsoft.com/office/powerpoint/2010/main" val="1283248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5937-9C18-4D21-A26B-EA1052B9B438}"/>
              </a:ext>
            </a:extLst>
          </p:cNvPr>
          <p:cNvSpPr>
            <a:spLocks noGrp="1"/>
          </p:cNvSpPr>
          <p:nvPr>
            <p:ph type="title"/>
          </p:nvPr>
        </p:nvSpPr>
        <p:spPr>
          <a:xfrm>
            <a:off x="284048" y="198881"/>
            <a:ext cx="4339245" cy="4817961"/>
          </a:xfrm>
        </p:spPr>
        <p:txBody>
          <a:bodyPr vert="horz" lIns="91440" tIns="45720" rIns="91440" bIns="45720" rtlCol="0" anchor="b">
            <a:normAutofit/>
          </a:bodyPr>
          <a:lstStyle/>
          <a:p>
            <a:r>
              <a:rPr lang="en-US" sz="5400" kern="1200" dirty="0">
                <a:solidFill>
                  <a:schemeClr val="accent1"/>
                </a:solidFill>
                <a:latin typeface="+mj-lt"/>
                <a:ea typeface="+mj-ea"/>
                <a:cs typeface="+mj-cs"/>
              </a:rPr>
              <a:t>Identify and address the DNA of your Critical Path!</a:t>
            </a:r>
          </a:p>
        </p:txBody>
      </p:sp>
      <p:pic>
        <p:nvPicPr>
          <p:cNvPr id="4" name="Content Placeholder 3" descr="image002.png">
            <a:extLst>
              <a:ext uri="{FF2B5EF4-FFF2-40B4-BE49-F238E27FC236}">
                <a16:creationId xmlns:a16="http://schemas.microsoft.com/office/drawing/2014/main" id="{7E9984D7-409B-42B1-9788-37D2BEB92B54}"/>
              </a:ext>
            </a:extLst>
          </p:cNvPr>
          <p:cNvPicPr>
            <a:picLocks noGrp="1" noChangeAspect="1"/>
          </p:cNvPicPr>
          <p:nvPr>
            <p:ph idx="1"/>
          </p:nvPr>
        </p:nvPicPr>
        <p:blipFill>
          <a:blip r:embed="rId2" cstate="print"/>
          <a:stretch>
            <a:fillRect/>
          </a:stretch>
        </p:blipFill>
        <p:spPr>
          <a:xfrm>
            <a:off x="4623294" y="0"/>
            <a:ext cx="5115038" cy="6858000"/>
          </a:xfrm>
          <a:prstGeom prst="rect">
            <a:avLst/>
          </a:prstGeom>
        </p:spPr>
      </p:pic>
    </p:spTree>
    <p:extLst>
      <p:ext uri="{BB962C8B-B14F-4D97-AF65-F5344CB8AC3E}">
        <p14:creationId xmlns:p14="http://schemas.microsoft.com/office/powerpoint/2010/main" val="3309341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841" y="310719"/>
            <a:ext cx="11051959" cy="870012"/>
          </a:xfrm>
        </p:spPr>
        <p:txBody>
          <a:bodyPr/>
          <a:lstStyle/>
          <a:p>
            <a:r>
              <a:rPr lang="en-US" dirty="0"/>
              <a:t>EVERYONE KNOWS WHERE EVERYONE GOES</a:t>
            </a:r>
          </a:p>
        </p:txBody>
      </p:sp>
      <p:pic>
        <p:nvPicPr>
          <p:cNvPr id="4" name="Content Placeholder 3" descr="collaboration image 2.jpg"/>
          <p:cNvPicPr>
            <a:picLocks noGrp="1" noChangeAspect="1"/>
          </p:cNvPicPr>
          <p:nvPr>
            <p:ph idx="1"/>
          </p:nvPr>
        </p:nvPicPr>
        <p:blipFill>
          <a:blip r:embed="rId2" cstate="print"/>
          <a:stretch>
            <a:fillRect/>
          </a:stretch>
        </p:blipFill>
        <p:spPr>
          <a:xfrm>
            <a:off x="301841" y="1180731"/>
            <a:ext cx="9447949" cy="5677269"/>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1A8EE2-2422-4F5A-B5FE-2162EA68FC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7161" y="1400330"/>
            <a:ext cx="4532102" cy="4251568"/>
          </a:xfrm>
          <a:prstGeom prst="rect">
            <a:avLst/>
          </a:prstGeom>
          <a:solidFill>
            <a:schemeClr val="bg2">
              <a:lumMod val="50000"/>
              <a:alpha val="0"/>
            </a:schemeClr>
          </a:solidFill>
          <a:ln>
            <a:noFill/>
          </a:ln>
          <a:effectLst/>
          <a:extLst/>
        </p:spPr>
      </p:pic>
      <p:sp>
        <p:nvSpPr>
          <p:cNvPr id="2" name="Title 1"/>
          <p:cNvSpPr>
            <a:spLocks noGrp="1"/>
          </p:cNvSpPr>
          <p:nvPr>
            <p:ph type="title"/>
          </p:nvPr>
        </p:nvSpPr>
        <p:spPr>
          <a:xfrm>
            <a:off x="812321" y="74766"/>
            <a:ext cx="10515600" cy="1325563"/>
          </a:xfrm>
        </p:spPr>
        <p:txBody>
          <a:bodyPr/>
          <a:lstStyle/>
          <a:p>
            <a:r>
              <a:rPr lang="en-US"/>
              <a:t>Assessing Your Risk</a:t>
            </a:r>
          </a:p>
        </p:txBody>
      </p:sp>
      <p:sp>
        <p:nvSpPr>
          <p:cNvPr id="3" name="Content Placeholder 2"/>
          <p:cNvSpPr>
            <a:spLocks noGrp="1"/>
          </p:cNvSpPr>
          <p:nvPr>
            <p:ph idx="1"/>
          </p:nvPr>
        </p:nvSpPr>
        <p:spPr>
          <a:xfrm>
            <a:off x="76200" y="971287"/>
            <a:ext cx="7342909" cy="5296164"/>
          </a:xfrm>
        </p:spPr>
        <p:txBody>
          <a:bodyPr/>
          <a:lstStyle/>
          <a:p>
            <a:r>
              <a:rPr lang="en-US" sz="2800" dirty="0"/>
              <a:t>Utility Coordinators should quantify risk…</a:t>
            </a:r>
          </a:p>
          <a:p>
            <a:endParaRPr lang="en-US" dirty="0"/>
          </a:p>
          <a:p>
            <a:pPr marL="0" indent="0">
              <a:buNone/>
            </a:pPr>
            <a:endParaRPr lang="en-US" dirty="0"/>
          </a:p>
        </p:txBody>
      </p:sp>
      <p:pic>
        <p:nvPicPr>
          <p:cNvPr id="6" name="Picture 5"/>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612" y="1740069"/>
            <a:ext cx="3939313" cy="4146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BF84A67A-4A16-468C-AEBB-6487E241257E}"/>
              </a:ext>
            </a:extLst>
          </p:cNvPr>
          <p:cNvSpPr/>
          <p:nvPr/>
        </p:nvSpPr>
        <p:spPr>
          <a:xfrm>
            <a:off x="4971148" y="5651897"/>
            <a:ext cx="5069444" cy="954107"/>
          </a:xfrm>
          <a:prstGeom prst="rect">
            <a:avLst/>
          </a:prstGeom>
        </p:spPr>
        <p:txBody>
          <a:bodyPr wrap="square">
            <a:spAutoFit/>
          </a:bodyPr>
          <a:lstStyle/>
          <a:p>
            <a:r>
              <a:rPr lang="en-US" sz="2800" dirty="0">
                <a:solidFill>
                  <a:srgbClr val="106093"/>
                </a:solidFill>
                <a:latin typeface="Arial" panose="020B0604020202020204" pitchFamily="34" charset="0"/>
                <a:cs typeface="Arial" panose="020B0604020202020204" pitchFamily="34" charset="0"/>
              </a:rPr>
              <a:t>... </a:t>
            </a:r>
            <a:r>
              <a:rPr lang="en-US" sz="2800" dirty="0">
                <a:solidFill>
                  <a:srgbClr val="106093"/>
                </a:solidFill>
                <a:latin typeface="Trebuchet MS" panose="020B0603020202020204" pitchFamily="34" charset="0"/>
                <a:cs typeface="Arial" panose="020B0604020202020204" pitchFamily="34" charset="0"/>
              </a:rPr>
              <a:t>and know when the risk is TOO much!</a:t>
            </a:r>
          </a:p>
        </p:txBody>
      </p:sp>
      <p:sp>
        <p:nvSpPr>
          <p:cNvPr id="7" name="TextBox 6">
            <a:extLst>
              <a:ext uri="{FF2B5EF4-FFF2-40B4-BE49-F238E27FC236}">
                <a16:creationId xmlns:a16="http://schemas.microsoft.com/office/drawing/2014/main" id="{15E43712-B7C8-44A5-A714-48995062E947}"/>
              </a:ext>
            </a:extLst>
          </p:cNvPr>
          <p:cNvSpPr txBox="1"/>
          <p:nvPr/>
        </p:nvSpPr>
        <p:spPr>
          <a:xfrm>
            <a:off x="4191000" y="6267450"/>
            <a:ext cx="3057525" cy="338554"/>
          </a:xfrm>
          <a:prstGeom prst="rect">
            <a:avLst/>
          </a:prstGeom>
          <a:no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The New Paradigm</a:t>
            </a:r>
          </a:p>
        </p:txBody>
      </p:sp>
    </p:spTree>
    <p:extLst>
      <p:ext uri="{BB962C8B-B14F-4D97-AF65-F5344CB8AC3E}">
        <p14:creationId xmlns:p14="http://schemas.microsoft.com/office/powerpoint/2010/main" val="3786512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62065" y="1798809"/>
            <a:ext cx="3962400" cy="762000"/>
          </a:xfrm>
          <a:prstGeom prst="rect">
            <a:avLst/>
          </a:prstGeom>
          <a:solidFill>
            <a:schemeClr val="bg2">
              <a:lumMod val="75000"/>
            </a:schemeClr>
          </a:solidFill>
          <a:scene3d>
            <a:camera prst="orthographicFront"/>
            <a:lightRig rig="chilly" dir="t"/>
          </a:scene3d>
          <a:sp3d prstMaterial="translucentPowder">
            <a:bevelT w="127000" h="25400" prst="softRound"/>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623316" tIns="85344" rIns="537971" bIns="85344" numCol="1" spcCol="1270" anchor="ctr" anchorCtr="0">
            <a:noAutofit/>
          </a:bodyPr>
          <a:lstStyle/>
          <a:p>
            <a:pPr algn="ctr" defTabSz="1422400">
              <a:lnSpc>
                <a:spcPct val="90000"/>
              </a:lnSpc>
              <a:spcBef>
                <a:spcPct val="0"/>
              </a:spcBef>
              <a:spcAft>
                <a:spcPct val="35000"/>
              </a:spcAft>
            </a:pPr>
            <a:endParaRPr lang="en-US" sz="3200" dirty="0"/>
          </a:p>
        </p:txBody>
      </p:sp>
      <p:sp>
        <p:nvSpPr>
          <p:cNvPr id="8" name="Rectangle 7"/>
          <p:cNvSpPr/>
          <p:nvPr/>
        </p:nvSpPr>
        <p:spPr>
          <a:xfrm>
            <a:off x="662065" y="1866900"/>
            <a:ext cx="3962400" cy="3124199"/>
          </a:xfrm>
          <a:prstGeom prst="rect">
            <a:avLst/>
          </a:prstGeom>
          <a:solidFill>
            <a:srgbClr val="9797DD">
              <a:alpha val="64706"/>
            </a:srgbClr>
          </a:solidFill>
          <a:scene3d>
            <a:camera prst="orthographicFront"/>
            <a:lightRig rig="chilly" dir="t"/>
          </a:scene3d>
          <a:sp3d prstMaterial="translucentPowder">
            <a:bevelT w="127000" h="25400" prst="softRound"/>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623316" tIns="85344" rIns="537971" bIns="85344" numCol="1" spcCol="1270" anchor="ctr" anchorCtr="0">
            <a:noAutofit/>
          </a:bodyPr>
          <a:lstStyle/>
          <a:p>
            <a:pPr marL="457200" indent="-457200">
              <a:buClr>
                <a:schemeClr val="tx1"/>
              </a:buClr>
              <a:buSzPct val="100000"/>
              <a:buFont typeface="Wingdings" panose="05000000000000000000" pitchFamily="2" charset="2"/>
              <a:buChar char="§"/>
            </a:pPr>
            <a:r>
              <a:rPr lang="en-US" sz="2800" dirty="0">
                <a:solidFill>
                  <a:schemeClr val="tx1"/>
                </a:solidFill>
                <a:latin typeface="Arial" panose="020B0604020202020204" pitchFamily="34" charset="0"/>
                <a:cs typeface="Arial" panose="020B0604020202020204" pitchFamily="34" charset="0"/>
              </a:rPr>
              <a:t>Scope</a:t>
            </a:r>
          </a:p>
          <a:p>
            <a:pPr marL="457200" indent="-457200">
              <a:buClr>
                <a:schemeClr val="tx1"/>
              </a:buClr>
              <a:buSzPct val="100000"/>
              <a:buFont typeface="Wingdings" panose="05000000000000000000" pitchFamily="2" charset="2"/>
              <a:buChar char="§"/>
            </a:pPr>
            <a:r>
              <a:rPr lang="en-US" sz="2800" dirty="0">
                <a:solidFill>
                  <a:schemeClr val="tx1"/>
                </a:solidFill>
                <a:latin typeface="Arial" panose="020B0604020202020204" pitchFamily="34" charset="0"/>
                <a:cs typeface="Arial" panose="020B0604020202020204" pitchFamily="34" charset="0"/>
              </a:rPr>
              <a:t>Schedule</a:t>
            </a:r>
          </a:p>
          <a:p>
            <a:pPr marL="457200" indent="-457200">
              <a:buClr>
                <a:schemeClr val="tx1"/>
              </a:buClr>
              <a:buSzPct val="100000"/>
              <a:buFont typeface="Wingdings" panose="05000000000000000000" pitchFamily="2" charset="2"/>
              <a:buChar char="§"/>
            </a:pPr>
            <a:r>
              <a:rPr lang="en-US" sz="2800" dirty="0">
                <a:solidFill>
                  <a:schemeClr val="tx1"/>
                </a:solidFill>
                <a:latin typeface="Arial" panose="020B0604020202020204" pitchFamily="34" charset="0"/>
                <a:cs typeface="Arial" panose="020B0604020202020204" pitchFamily="34" charset="0"/>
              </a:rPr>
              <a:t>Budget</a:t>
            </a:r>
          </a:p>
        </p:txBody>
      </p:sp>
      <p:sp>
        <p:nvSpPr>
          <p:cNvPr id="4098" name="Title 1"/>
          <p:cNvSpPr>
            <a:spLocks noGrp="1"/>
          </p:cNvSpPr>
          <p:nvPr>
            <p:ph type="title"/>
          </p:nvPr>
        </p:nvSpPr>
        <p:spPr bwMode="auto">
          <a:xfrm>
            <a:off x="818707" y="83167"/>
            <a:ext cx="8229600" cy="838200"/>
          </a:xfrm>
          <a:noFill/>
          <a:ln>
            <a:miter lim="800000"/>
            <a:headEnd/>
            <a:tailEnd/>
          </a:ln>
        </p:spPr>
        <p:txBody>
          <a:bodyPr vert="horz" wrap="square" lIns="91440" tIns="45720" rIns="91440" bIns="45720" numCol="1" rtlCol="0" anchor="t" anchorCtr="0" compatLnSpc="1">
            <a:prstTxWarp prst="textNoShape">
              <a:avLst/>
            </a:prstTxWarp>
            <a:normAutofit/>
          </a:bodyPr>
          <a:lstStyle/>
          <a:p>
            <a:r>
              <a:rPr lang="en-US" sz="4000">
                <a:solidFill>
                  <a:schemeClr val="bg1"/>
                </a:solidFill>
              </a:rPr>
              <a:t>Risk</a:t>
            </a:r>
          </a:p>
        </p:txBody>
      </p:sp>
      <p:sp>
        <p:nvSpPr>
          <p:cNvPr id="4099" name="Content Placeholder 2"/>
          <p:cNvSpPr>
            <a:spLocks noGrp="1"/>
          </p:cNvSpPr>
          <p:nvPr>
            <p:ph idx="1"/>
          </p:nvPr>
        </p:nvSpPr>
        <p:spPr bwMode="auto">
          <a:xfrm>
            <a:off x="662065" y="1793908"/>
            <a:ext cx="3962400" cy="598118"/>
          </a:xfrm>
          <a:solidFill>
            <a:schemeClr val="bg2">
              <a:lumMod val="50000"/>
            </a:schemeClr>
          </a:solidFill>
          <a:ln>
            <a:miter lim="800000"/>
            <a:headEnd/>
            <a:tailEnd/>
          </a:ln>
        </p:spPr>
        <p:txBody>
          <a:bodyPr vert="horz" wrap="square" lIns="91440" tIns="45720" rIns="91440" bIns="45720" numCol="1" rtlCol="0" anchor="ctr" anchorCtr="0" compatLnSpc="1">
            <a:prstTxWarp prst="textNoShape">
              <a:avLst/>
            </a:prstTxWarp>
            <a:normAutofit/>
          </a:bodyPr>
          <a:lstStyle/>
          <a:p>
            <a:pPr marL="0" indent="0" algn="ctr">
              <a:spcBef>
                <a:spcPts val="0"/>
              </a:spcBef>
              <a:buClr>
                <a:srgbClr val="3333CC"/>
              </a:buClr>
              <a:buNone/>
            </a:pPr>
            <a:r>
              <a:rPr lang="en-US" sz="3200" b="1" dirty="0">
                <a:solidFill>
                  <a:schemeClr val="bg1"/>
                </a:solidFill>
              </a:rPr>
              <a:t>Tangible Risk</a:t>
            </a:r>
          </a:p>
        </p:txBody>
      </p:sp>
      <p:sp>
        <p:nvSpPr>
          <p:cNvPr id="7" name="Rectangle 6"/>
          <p:cNvSpPr/>
          <p:nvPr/>
        </p:nvSpPr>
        <p:spPr>
          <a:xfrm>
            <a:off x="5105400" y="1866900"/>
            <a:ext cx="3962400" cy="762000"/>
          </a:xfrm>
          <a:prstGeom prst="rect">
            <a:avLst/>
          </a:prstGeom>
          <a:solidFill>
            <a:schemeClr val="bg2">
              <a:lumMod val="50000"/>
              <a:alpha val="50000"/>
            </a:schemeClr>
          </a:solidFill>
          <a:scene3d>
            <a:camera prst="orthographicFront"/>
            <a:lightRig rig="chilly" dir="t"/>
          </a:scene3d>
          <a:sp3d prstMaterial="translucentPowder">
            <a:bevelT w="127000" h="25400" prst="softRound"/>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623316" tIns="85344" rIns="537971" bIns="85344" numCol="1" spcCol="1270" anchor="ctr" anchorCtr="0">
            <a:noAutofit/>
          </a:bodyPr>
          <a:lstStyle/>
          <a:p>
            <a:pPr algn="ctr" defTabSz="1422400">
              <a:lnSpc>
                <a:spcPct val="90000"/>
              </a:lnSpc>
              <a:spcBef>
                <a:spcPct val="0"/>
              </a:spcBef>
              <a:spcAft>
                <a:spcPct val="35000"/>
              </a:spcAft>
            </a:pPr>
            <a:endParaRPr lang="en-US" sz="3200" dirty="0"/>
          </a:p>
        </p:txBody>
      </p:sp>
      <p:sp>
        <p:nvSpPr>
          <p:cNvPr id="9" name="Rectangle 8"/>
          <p:cNvSpPr/>
          <p:nvPr/>
        </p:nvSpPr>
        <p:spPr>
          <a:xfrm>
            <a:off x="5085907" y="1798809"/>
            <a:ext cx="3962400" cy="3124200"/>
          </a:xfrm>
          <a:prstGeom prst="rect">
            <a:avLst/>
          </a:prstGeom>
          <a:solidFill>
            <a:srgbClr val="9797DD">
              <a:alpha val="64706"/>
            </a:srgbClr>
          </a:solidFill>
          <a:scene3d>
            <a:camera prst="orthographicFront"/>
            <a:lightRig rig="chilly" dir="t"/>
          </a:scene3d>
          <a:sp3d prstMaterial="translucentPowder">
            <a:bevelT w="127000" h="25400" prst="softRound"/>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623316" tIns="85344" rIns="537971" bIns="85344" numCol="1" spcCol="1270" anchor="ctr" anchorCtr="0">
            <a:noAutofit/>
          </a:bodyPr>
          <a:lstStyle/>
          <a:p>
            <a:pPr marL="457200" indent="-457200">
              <a:buFont typeface="Wingdings" panose="05000000000000000000" pitchFamily="2" charset="2"/>
              <a:buChar char="§"/>
              <a:defRPr/>
            </a:pPr>
            <a:r>
              <a:rPr lang="en-US" sz="2800" kern="0" dirty="0">
                <a:solidFill>
                  <a:schemeClr val="tx1"/>
                </a:solidFill>
                <a:latin typeface="Arial" panose="020B0604020202020204" pitchFamily="34" charset="0"/>
                <a:cs typeface="Arial" panose="020B0604020202020204" pitchFamily="34" charset="0"/>
              </a:rPr>
              <a:t>Knowledge</a:t>
            </a:r>
          </a:p>
          <a:p>
            <a:pPr marL="457200" indent="-457200">
              <a:buFont typeface="Wingdings" panose="05000000000000000000" pitchFamily="2" charset="2"/>
              <a:buChar char="§"/>
              <a:defRPr/>
            </a:pPr>
            <a:r>
              <a:rPr lang="en-US" sz="2800" kern="0" dirty="0">
                <a:solidFill>
                  <a:schemeClr val="tx1"/>
                </a:solidFill>
                <a:latin typeface="Arial" panose="020B0604020202020204" pitchFamily="34" charset="0"/>
                <a:cs typeface="Arial" panose="020B0604020202020204" pitchFamily="34" charset="0"/>
              </a:rPr>
              <a:t>Relationship</a:t>
            </a:r>
          </a:p>
          <a:p>
            <a:pPr marL="457200" indent="-457200">
              <a:buFont typeface="Wingdings" panose="05000000000000000000" pitchFamily="2" charset="2"/>
              <a:buChar char="§"/>
              <a:defRPr/>
            </a:pPr>
            <a:r>
              <a:rPr lang="en-US" sz="2800" kern="0" dirty="0">
                <a:solidFill>
                  <a:schemeClr val="tx1"/>
                </a:solidFill>
                <a:latin typeface="Arial" panose="020B0604020202020204" pitchFamily="34" charset="0"/>
                <a:cs typeface="Arial" panose="020B0604020202020204" pitchFamily="34" charset="0"/>
              </a:rPr>
              <a:t>Process</a:t>
            </a:r>
          </a:p>
        </p:txBody>
      </p:sp>
      <p:sp>
        <p:nvSpPr>
          <p:cNvPr id="11" name="Content Placeholder 2"/>
          <p:cNvSpPr txBox="1">
            <a:spLocks/>
          </p:cNvSpPr>
          <p:nvPr/>
        </p:nvSpPr>
        <p:spPr bwMode="auto">
          <a:xfrm>
            <a:off x="5105400" y="1798809"/>
            <a:ext cx="3962400" cy="640080"/>
          </a:xfrm>
          <a:prstGeom prst="rect">
            <a:avLst/>
          </a:prstGeom>
          <a:solidFill>
            <a:schemeClr val="bg2">
              <a:lumMod val="50000"/>
            </a:schemeClr>
          </a:solidFill>
          <a:ln>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333CC"/>
              </a:buClr>
              <a:buSzPct val="60000"/>
              <a:buFont typeface="Wingdings" pitchFamily="2" charset="2"/>
              <a:buChar char="n"/>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3333CC"/>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rgbClr val="3333CC"/>
              </a:buClr>
              <a:buSzPct val="6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rgbClr val="3333CC"/>
              </a:buClr>
              <a:buSzPct val="6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3333CC"/>
              </a:buClr>
              <a:buSzPct val="6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algn="ctr">
              <a:spcAft>
                <a:spcPts val="1200"/>
              </a:spcAft>
              <a:buNone/>
            </a:pPr>
            <a:r>
              <a:rPr lang="en-US" kern="0" dirty="0">
                <a:solidFill>
                  <a:schemeClr val="bg1"/>
                </a:solidFill>
              </a:rPr>
              <a:t>Intangible Risk</a:t>
            </a:r>
          </a:p>
        </p:txBody>
      </p:sp>
      <p:sp>
        <p:nvSpPr>
          <p:cNvPr id="12" name="Title 1">
            <a:extLst>
              <a:ext uri="{FF2B5EF4-FFF2-40B4-BE49-F238E27FC236}">
                <a16:creationId xmlns:a16="http://schemas.microsoft.com/office/drawing/2014/main" id="{DEC45963-83B8-41E8-B685-761218C9B1E2}"/>
              </a:ext>
            </a:extLst>
          </p:cNvPr>
          <p:cNvSpPr txBox="1">
            <a:spLocks/>
          </p:cNvSpPr>
          <p:nvPr/>
        </p:nvSpPr>
        <p:spPr>
          <a:xfrm>
            <a:off x="662065" y="385814"/>
            <a:ext cx="1069173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106093"/>
                </a:solidFill>
                <a:latin typeface="Arial" panose="020B0604020202020204" pitchFamily="34" charset="0"/>
                <a:ea typeface="+mj-ea"/>
                <a:cs typeface="Arial" panose="020B0604020202020204" pitchFamily="34" charset="0"/>
              </a:defRPr>
            </a:lvl1pPr>
          </a:lstStyle>
          <a:p>
            <a:r>
              <a:rPr lang="en-US" dirty="0">
                <a:solidFill>
                  <a:srgbClr val="92D050"/>
                </a:solidFill>
              </a:rPr>
              <a:t>Risk Asse</a:t>
            </a:r>
            <a:r>
              <a:rPr lang="en-US" i="1" dirty="0">
                <a:solidFill>
                  <a:srgbClr val="92D050"/>
                </a:solidFill>
              </a:rPr>
              <a:t>ss</a:t>
            </a:r>
            <a:r>
              <a:rPr lang="en-US" dirty="0">
                <a:solidFill>
                  <a:srgbClr val="92D050"/>
                </a:solidFill>
              </a:rPr>
              <a:t>ment</a:t>
            </a:r>
          </a:p>
        </p:txBody>
      </p:sp>
      <p:sp>
        <p:nvSpPr>
          <p:cNvPr id="13" name="TextBox 12">
            <a:extLst>
              <a:ext uri="{FF2B5EF4-FFF2-40B4-BE49-F238E27FC236}">
                <a16:creationId xmlns:a16="http://schemas.microsoft.com/office/drawing/2014/main" id="{42ACEB88-A48A-4E2E-9D9E-EAF61AC003F3}"/>
              </a:ext>
            </a:extLst>
          </p:cNvPr>
          <p:cNvSpPr txBox="1"/>
          <p:nvPr/>
        </p:nvSpPr>
        <p:spPr>
          <a:xfrm>
            <a:off x="4191000" y="6267450"/>
            <a:ext cx="3057525" cy="338554"/>
          </a:xfrm>
          <a:prstGeom prst="rect">
            <a:avLst/>
          </a:prstGeom>
          <a:no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The New Paradigm</a:t>
            </a:r>
          </a:p>
        </p:txBody>
      </p:sp>
    </p:spTree>
    <p:extLst>
      <p:ext uri="{BB962C8B-B14F-4D97-AF65-F5344CB8AC3E}">
        <p14:creationId xmlns:p14="http://schemas.microsoft.com/office/powerpoint/2010/main" val="2710515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Management</a:t>
            </a:r>
          </a:p>
        </p:txBody>
      </p:sp>
      <p:sp>
        <p:nvSpPr>
          <p:cNvPr id="3" name="Content Placeholder 2"/>
          <p:cNvSpPr>
            <a:spLocks noGrp="1"/>
          </p:cNvSpPr>
          <p:nvPr>
            <p:ph idx="1"/>
          </p:nvPr>
        </p:nvSpPr>
        <p:spPr>
          <a:xfrm>
            <a:off x="677334" y="1350819"/>
            <a:ext cx="8596668" cy="3969326"/>
          </a:xfrm>
        </p:spPr>
        <p:txBody>
          <a:bodyPr anchor="ctr">
            <a:normAutofit/>
          </a:bodyPr>
          <a:lstStyle/>
          <a:p>
            <a:pPr marL="0" indent="0">
              <a:buNone/>
            </a:pPr>
            <a:r>
              <a:rPr lang="en-US" sz="2800" i="1" dirty="0"/>
              <a:t>The single biggest problem in communication is the allusion that it has taken place. </a:t>
            </a:r>
          </a:p>
          <a:p>
            <a:pPr marL="0" indent="0">
              <a:buNone/>
            </a:pPr>
            <a:r>
              <a:rPr lang="en-US" sz="2800" i="1" dirty="0"/>
              <a:t>			~George Bernard Shaw</a:t>
            </a:r>
          </a:p>
        </p:txBody>
      </p:sp>
      <p:sp>
        <p:nvSpPr>
          <p:cNvPr id="6" name="TextBox 5">
            <a:extLst>
              <a:ext uri="{FF2B5EF4-FFF2-40B4-BE49-F238E27FC236}">
                <a16:creationId xmlns:a16="http://schemas.microsoft.com/office/drawing/2014/main" id="{80270B21-E784-4AC9-821D-33082EA22045}"/>
              </a:ext>
            </a:extLst>
          </p:cNvPr>
          <p:cNvSpPr txBox="1"/>
          <p:nvPr/>
        </p:nvSpPr>
        <p:spPr>
          <a:xfrm>
            <a:off x="4191000" y="6267450"/>
            <a:ext cx="3057525" cy="338554"/>
          </a:xfrm>
          <a:prstGeom prst="rect">
            <a:avLst/>
          </a:prstGeom>
          <a:noFill/>
        </p:spPr>
        <p:txBody>
          <a:bodyPr wrap="square" rtlCol="0">
            <a:spAutoFit/>
          </a:bodyPr>
          <a:lstStyle/>
          <a:p>
            <a:r>
              <a:rPr lang="en-US" sz="1600">
                <a:solidFill>
                  <a:schemeClr val="bg1"/>
                </a:solidFill>
                <a:latin typeface="Arial" panose="020B0604020202020204" pitchFamily="34" charset="0"/>
                <a:cs typeface="Arial" panose="020B0604020202020204" pitchFamily="34" charset="0"/>
              </a:rPr>
              <a:t>The New Paradigm</a:t>
            </a:r>
          </a:p>
        </p:txBody>
      </p:sp>
    </p:spTree>
    <p:extLst>
      <p:ext uri="{BB962C8B-B14F-4D97-AF65-F5344CB8AC3E}">
        <p14:creationId xmlns:p14="http://schemas.microsoft.com/office/powerpoint/2010/main" val="2472857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5871A-6C8E-4229-926E-0732B1E3B108}"/>
              </a:ext>
            </a:extLst>
          </p:cNvPr>
          <p:cNvSpPr>
            <a:spLocks noGrp="1"/>
          </p:cNvSpPr>
          <p:nvPr>
            <p:ph type="title"/>
          </p:nvPr>
        </p:nvSpPr>
        <p:spPr/>
        <p:txBody>
          <a:bodyPr>
            <a:normAutofit/>
          </a:bodyPr>
          <a:lstStyle/>
          <a:p>
            <a:r>
              <a:rPr lang="en-US" sz="4000" dirty="0"/>
              <a:t>Relocation Tools</a:t>
            </a:r>
          </a:p>
        </p:txBody>
      </p:sp>
      <p:sp>
        <p:nvSpPr>
          <p:cNvPr id="3" name="Content Placeholder 2">
            <a:extLst>
              <a:ext uri="{FF2B5EF4-FFF2-40B4-BE49-F238E27FC236}">
                <a16:creationId xmlns:a16="http://schemas.microsoft.com/office/drawing/2014/main" id="{EDC88F66-1B81-49E5-AF10-521BD5E65936}"/>
              </a:ext>
            </a:extLst>
          </p:cNvPr>
          <p:cNvSpPr>
            <a:spLocks noGrp="1"/>
          </p:cNvSpPr>
          <p:nvPr>
            <p:ph idx="1"/>
          </p:nvPr>
        </p:nvSpPr>
        <p:spPr>
          <a:xfrm>
            <a:off x="677334" y="1440181"/>
            <a:ext cx="8596668" cy="4601182"/>
          </a:xfrm>
        </p:spPr>
        <p:txBody>
          <a:bodyPr>
            <a:normAutofit/>
          </a:bodyPr>
          <a:lstStyle/>
          <a:p>
            <a:pPr>
              <a:lnSpc>
                <a:spcPct val="150000"/>
              </a:lnSpc>
            </a:pPr>
            <a:r>
              <a:rPr lang="en-US" sz="2400" dirty="0"/>
              <a:t>Drawing of Sufficient Details</a:t>
            </a:r>
          </a:p>
          <a:p>
            <a:pPr lvl="1">
              <a:lnSpc>
                <a:spcPct val="150000"/>
              </a:lnSpc>
            </a:pPr>
            <a:r>
              <a:rPr lang="en-US" sz="2400" dirty="0"/>
              <a:t>On Project Plans to scale</a:t>
            </a:r>
          </a:p>
          <a:p>
            <a:pPr lvl="1">
              <a:lnSpc>
                <a:spcPct val="150000"/>
              </a:lnSpc>
            </a:pPr>
            <a:r>
              <a:rPr lang="en-US" sz="2400" dirty="0"/>
              <a:t>Show Elevations at all critical locations</a:t>
            </a:r>
          </a:p>
          <a:p>
            <a:pPr>
              <a:lnSpc>
                <a:spcPct val="150000"/>
              </a:lnSpc>
            </a:pPr>
            <a:r>
              <a:rPr lang="en-US" sz="2400" dirty="0"/>
              <a:t>Work Plans</a:t>
            </a:r>
          </a:p>
          <a:p>
            <a:pPr>
              <a:lnSpc>
                <a:spcPct val="150000"/>
              </a:lnSpc>
            </a:pPr>
            <a:r>
              <a:rPr lang="en-US" sz="2400" dirty="0"/>
              <a:t>Master Utility Plans</a:t>
            </a:r>
          </a:p>
          <a:p>
            <a:pPr>
              <a:lnSpc>
                <a:spcPct val="150000"/>
              </a:lnSpc>
            </a:pPr>
            <a:r>
              <a:rPr lang="en-US" sz="2400" dirty="0"/>
              <a:t>Construction Sequencing</a:t>
            </a:r>
          </a:p>
        </p:txBody>
      </p:sp>
    </p:spTree>
    <p:extLst>
      <p:ext uri="{BB962C8B-B14F-4D97-AF65-F5344CB8AC3E}">
        <p14:creationId xmlns:p14="http://schemas.microsoft.com/office/powerpoint/2010/main" val="2061283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08D53-89C3-4C8E-A6AA-6F515151F885}"/>
              </a:ext>
            </a:extLst>
          </p:cNvPr>
          <p:cNvSpPr>
            <a:spLocks noGrp="1"/>
          </p:cNvSpPr>
          <p:nvPr>
            <p:ph type="title"/>
          </p:nvPr>
        </p:nvSpPr>
        <p:spPr>
          <a:xfrm>
            <a:off x="677334" y="609600"/>
            <a:ext cx="8596668" cy="1204210"/>
          </a:xfrm>
        </p:spPr>
        <p:txBody>
          <a:bodyPr>
            <a:normAutofit fontScale="90000"/>
          </a:bodyPr>
          <a:lstStyle/>
          <a:p>
            <a:pPr algn="ctr"/>
            <a:r>
              <a:rPr lang="en-US" sz="4000" b="1" dirty="0">
                <a:solidFill>
                  <a:srgbClr val="92D050"/>
                </a:solidFill>
              </a:rPr>
              <a:t>The Goal of our Project Delivery??</a:t>
            </a:r>
            <a:br>
              <a:rPr lang="en-US" b="1" dirty="0">
                <a:solidFill>
                  <a:schemeClr val="tx1"/>
                </a:solidFill>
              </a:rPr>
            </a:br>
            <a:br>
              <a:rPr lang="en-US" b="1" dirty="0">
                <a:solidFill>
                  <a:schemeClr val="tx1"/>
                </a:solidFill>
              </a:rPr>
            </a:br>
            <a:br>
              <a:rPr lang="en-US" b="1" dirty="0">
                <a:solidFill>
                  <a:schemeClr val="tx1"/>
                </a:solidFill>
              </a:rPr>
            </a:br>
            <a:endParaRPr lang="en-US" sz="5400" b="1" dirty="0">
              <a:solidFill>
                <a:srgbClr val="92D050"/>
              </a:solidFill>
            </a:endParaRPr>
          </a:p>
        </p:txBody>
      </p:sp>
      <p:sp>
        <p:nvSpPr>
          <p:cNvPr id="3" name="TextBox 2">
            <a:extLst>
              <a:ext uri="{FF2B5EF4-FFF2-40B4-BE49-F238E27FC236}">
                <a16:creationId xmlns:a16="http://schemas.microsoft.com/office/drawing/2014/main" id="{DA8CFEB2-1CED-49C2-877E-225972F0F7F2}"/>
              </a:ext>
            </a:extLst>
          </p:cNvPr>
          <p:cNvSpPr txBox="1"/>
          <p:nvPr/>
        </p:nvSpPr>
        <p:spPr>
          <a:xfrm>
            <a:off x="2113613" y="3429000"/>
            <a:ext cx="6730584" cy="923330"/>
          </a:xfrm>
          <a:prstGeom prst="rect">
            <a:avLst/>
          </a:prstGeom>
          <a:noFill/>
        </p:spPr>
        <p:txBody>
          <a:bodyPr wrap="square" rtlCol="0">
            <a:spAutoFit/>
          </a:bodyPr>
          <a:lstStyle/>
          <a:p>
            <a:pPr algn="ctr"/>
            <a:r>
              <a:rPr lang="en-US" sz="5400" b="1" dirty="0">
                <a:ln w="0"/>
                <a:solidFill>
                  <a:schemeClr val="accent1"/>
                </a:solidFill>
              </a:rPr>
              <a:t>Reliability</a:t>
            </a:r>
          </a:p>
        </p:txBody>
      </p:sp>
    </p:spTree>
    <p:extLst>
      <p:ext uri="{BB962C8B-B14F-4D97-AF65-F5344CB8AC3E}">
        <p14:creationId xmlns:p14="http://schemas.microsoft.com/office/powerpoint/2010/main" val="110985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702F5-BCCA-4477-BE39-F3D902889A48}"/>
              </a:ext>
            </a:extLst>
          </p:cNvPr>
          <p:cNvSpPr>
            <a:spLocks noGrp="1"/>
          </p:cNvSpPr>
          <p:nvPr>
            <p:ph type="title"/>
          </p:nvPr>
        </p:nvSpPr>
        <p:spPr>
          <a:xfrm>
            <a:off x="400050" y="251996"/>
            <a:ext cx="8972550" cy="1039594"/>
          </a:xfrm>
        </p:spPr>
        <p:txBody>
          <a:bodyPr/>
          <a:lstStyle/>
          <a:p>
            <a:r>
              <a:rPr lang="en-US" dirty="0"/>
              <a:t>EVERYONE KNOWS WHERE EVERYONE GOES</a:t>
            </a:r>
          </a:p>
        </p:txBody>
      </p:sp>
      <p:pic>
        <p:nvPicPr>
          <p:cNvPr id="4" name="Picture 9" descr="https://encrypted-tbn2.gstatic.com/images?q=tbn:ANd9GcSGub0vDgLEr0PSMTv3F9_KlbIhfUkX_dB7iToNdQN-bs6rLMgFdg">
            <a:extLst>
              <a:ext uri="{FF2B5EF4-FFF2-40B4-BE49-F238E27FC236}">
                <a16:creationId xmlns:a16="http://schemas.microsoft.com/office/drawing/2014/main" id="{DD14FB5D-2C75-4096-B5F7-552865CCAB34}"/>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7170" y="1588770"/>
            <a:ext cx="9704071" cy="4239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44EB2DA1-8E71-4ACF-AB59-875F962F2411}"/>
              </a:ext>
            </a:extLst>
          </p:cNvPr>
          <p:cNvSpPr txBox="1"/>
          <p:nvPr/>
        </p:nvSpPr>
        <p:spPr>
          <a:xfrm>
            <a:off x="4191000" y="6267450"/>
            <a:ext cx="3057525" cy="338554"/>
          </a:xfrm>
          <a:prstGeom prst="rect">
            <a:avLst/>
          </a:prstGeom>
          <a:no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The New Paradigm</a:t>
            </a:r>
          </a:p>
        </p:txBody>
      </p:sp>
    </p:spTree>
    <p:extLst>
      <p:ext uri="{BB962C8B-B14F-4D97-AF65-F5344CB8AC3E}">
        <p14:creationId xmlns:p14="http://schemas.microsoft.com/office/powerpoint/2010/main" val="1406442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887" y="89080"/>
            <a:ext cx="11196913" cy="816231"/>
          </a:xfrm>
        </p:spPr>
        <p:txBody>
          <a:bodyPr>
            <a:noAutofit/>
          </a:bodyPr>
          <a:lstStyle/>
          <a:p>
            <a:r>
              <a:rPr lang="en-US" sz="4000" dirty="0"/>
              <a:t>A Common View of Utility Coordination</a:t>
            </a:r>
          </a:p>
        </p:txBody>
      </p:sp>
      <p:sp>
        <p:nvSpPr>
          <p:cNvPr id="3" name="Content Placeholder 2"/>
          <p:cNvSpPr>
            <a:spLocks noGrp="1"/>
          </p:cNvSpPr>
          <p:nvPr>
            <p:ph idx="1"/>
          </p:nvPr>
        </p:nvSpPr>
        <p:spPr>
          <a:xfrm>
            <a:off x="382772" y="905311"/>
            <a:ext cx="9292856" cy="1001126"/>
          </a:xfrm>
        </p:spPr>
        <p:txBody>
          <a:bodyPr>
            <a:noAutofit/>
          </a:bodyPr>
          <a:lstStyle/>
          <a:p>
            <a:pPr marL="0" indent="0">
              <a:buNone/>
            </a:pPr>
            <a:r>
              <a:rPr lang="en-US" sz="2800" dirty="0"/>
              <a:t>Utility Coordination is a means to get the utilities </a:t>
            </a:r>
            <a:r>
              <a:rPr lang="en-US" sz="2800" b="1" i="1" dirty="0"/>
              <a:t>out of the way</a:t>
            </a:r>
            <a:r>
              <a:rPr lang="en-US" sz="2800" dirty="0"/>
              <a:t> of our road project.</a:t>
            </a:r>
          </a:p>
          <a:p>
            <a:endParaRPr lang="en-US" sz="2800" dirty="0"/>
          </a:p>
        </p:txBody>
      </p:sp>
      <p:pic>
        <p:nvPicPr>
          <p:cNvPr id="7" name="irc_mi" descr="http://media.zuza.com/5/f/5f8fde4e-da38-45d8-90d0-acd08945f493/7404a6824460b82259f6354ce3a9_Conte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886" y="1906438"/>
            <a:ext cx="9518741" cy="466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717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37" y="228600"/>
            <a:ext cx="9882963" cy="715962"/>
          </a:xfrm>
        </p:spPr>
        <p:txBody>
          <a:bodyPr>
            <a:noAutofit/>
          </a:bodyPr>
          <a:lstStyle/>
          <a:p>
            <a:r>
              <a:rPr lang="en-US" b="1" dirty="0"/>
              <a:t>Traditional PDP and Utility Coordination</a:t>
            </a:r>
          </a:p>
        </p:txBody>
      </p:sp>
      <p:sp>
        <p:nvSpPr>
          <p:cNvPr id="5" name="Content Placeholder 4"/>
          <p:cNvSpPr>
            <a:spLocks noGrp="1"/>
          </p:cNvSpPr>
          <p:nvPr>
            <p:ph idx="1"/>
          </p:nvPr>
        </p:nvSpPr>
        <p:spPr>
          <a:xfrm>
            <a:off x="262890" y="944562"/>
            <a:ext cx="9391473" cy="5913438"/>
          </a:xfrm>
        </p:spPr>
        <p:txBody>
          <a:bodyPr>
            <a:normAutofit/>
          </a:bodyPr>
          <a:lstStyle/>
          <a:p>
            <a:pPr>
              <a:lnSpc>
                <a:spcPct val="110000"/>
              </a:lnSpc>
              <a:buSzPct val="100000"/>
            </a:pPr>
            <a:r>
              <a:rPr lang="en-US" altLang="en-US" sz="2400" dirty="0"/>
              <a:t>Survey, 811 Design ticket</a:t>
            </a:r>
          </a:p>
          <a:p>
            <a:pPr>
              <a:lnSpc>
                <a:spcPct val="110000"/>
              </a:lnSpc>
              <a:buSzPct val="100000"/>
            </a:pPr>
            <a:r>
              <a:rPr lang="en-US" altLang="en-US" sz="2400" dirty="0"/>
              <a:t>Initiate NEPA, Design line and grade assumptions</a:t>
            </a:r>
          </a:p>
          <a:p>
            <a:pPr>
              <a:lnSpc>
                <a:spcPct val="110000"/>
              </a:lnSpc>
              <a:buSzPct val="100000"/>
            </a:pPr>
            <a:r>
              <a:rPr lang="en-US" altLang="en-US" sz="2400" dirty="0"/>
              <a:t>Conduct Preliminary Field Check</a:t>
            </a:r>
          </a:p>
          <a:p>
            <a:pPr>
              <a:lnSpc>
                <a:spcPct val="110000"/>
              </a:lnSpc>
              <a:buSzPct val="100000"/>
            </a:pPr>
            <a:r>
              <a:rPr lang="en-US" altLang="en-US" sz="2400" dirty="0"/>
              <a:t>Complete NEPA, Public Hearing</a:t>
            </a:r>
          </a:p>
          <a:p>
            <a:pPr>
              <a:lnSpc>
                <a:spcPct val="110000"/>
              </a:lnSpc>
              <a:buSzPct val="100000"/>
            </a:pPr>
            <a:r>
              <a:rPr lang="en-US" altLang="en-US" sz="2400" dirty="0"/>
              <a:t>Establish the Right-of-way</a:t>
            </a:r>
          </a:p>
          <a:p>
            <a:pPr>
              <a:lnSpc>
                <a:spcPct val="110000"/>
              </a:lnSpc>
              <a:buSzPct val="100000"/>
            </a:pPr>
            <a:r>
              <a:rPr lang="en-US" altLang="en-US" sz="2400" dirty="0"/>
              <a:t>Design the project to 75-90% plans</a:t>
            </a:r>
          </a:p>
          <a:p>
            <a:pPr>
              <a:lnSpc>
                <a:spcPct val="110000"/>
              </a:lnSpc>
              <a:buSzPct val="100000"/>
            </a:pPr>
            <a:r>
              <a:rPr lang="en-US" altLang="en-US" sz="2400" dirty="0"/>
              <a:t>Bring in the utility companies to finalize coordination after final plans </a:t>
            </a:r>
          </a:p>
          <a:p>
            <a:pPr>
              <a:lnSpc>
                <a:spcPct val="110000"/>
              </a:lnSpc>
              <a:buSzPct val="100000"/>
            </a:pPr>
            <a:r>
              <a:rPr lang="en-US" altLang="en-US" sz="2400" dirty="0"/>
              <a:t>Certify to FHWA the UC is done!</a:t>
            </a:r>
          </a:p>
          <a:p>
            <a:pPr>
              <a:lnSpc>
                <a:spcPct val="110000"/>
              </a:lnSpc>
              <a:buSzPct val="100000"/>
            </a:pPr>
            <a:r>
              <a:rPr lang="en-US" altLang="en-US" sz="2400" dirty="0"/>
              <a:t>Construct the project/ pray</a:t>
            </a:r>
          </a:p>
          <a:p>
            <a:endParaRPr lang="en-US" dirty="0"/>
          </a:p>
        </p:txBody>
      </p:sp>
    </p:spTree>
    <p:extLst>
      <p:ext uri="{BB962C8B-B14F-4D97-AF65-F5344CB8AC3E}">
        <p14:creationId xmlns:p14="http://schemas.microsoft.com/office/powerpoint/2010/main" val="74586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79882"/>
            <a:ext cx="5557603" cy="959370"/>
          </a:xfrm>
        </p:spPr>
        <p:txBody>
          <a:bodyPr>
            <a:noAutofit/>
          </a:bodyPr>
          <a:lstStyle/>
          <a:p>
            <a:r>
              <a:rPr lang="en-US" sz="3200" dirty="0"/>
              <a:t>“</a:t>
            </a:r>
            <a:r>
              <a:rPr lang="en-US" sz="4000" dirty="0"/>
              <a:t>OUR” ROW Approach</a:t>
            </a:r>
          </a:p>
        </p:txBody>
      </p:sp>
      <p:sp>
        <p:nvSpPr>
          <p:cNvPr id="3" name="Content Placeholder 2"/>
          <p:cNvSpPr>
            <a:spLocks noGrp="1"/>
          </p:cNvSpPr>
          <p:nvPr>
            <p:ph idx="1"/>
          </p:nvPr>
        </p:nvSpPr>
        <p:spPr>
          <a:xfrm>
            <a:off x="308610" y="948690"/>
            <a:ext cx="9135193" cy="5729428"/>
          </a:xfrm>
        </p:spPr>
        <p:txBody>
          <a:bodyPr vert="horz" lIns="91440" tIns="45720" rIns="91440" bIns="45720" rtlCol="0" anchor="t">
            <a:noAutofit/>
          </a:bodyPr>
          <a:lstStyle/>
          <a:p>
            <a:pPr>
              <a:lnSpc>
                <a:spcPct val="150000"/>
              </a:lnSpc>
              <a:defRPr/>
            </a:pPr>
            <a:r>
              <a:rPr lang="en-US" sz="2000" dirty="0">
                <a:solidFill>
                  <a:schemeClr val="tx1">
                    <a:lumMod val="95000"/>
                    <a:lumOff val="5000"/>
                  </a:schemeClr>
                </a:solidFill>
              </a:rPr>
              <a:t>Often a plan to construct utility facilities isn't fully developed</a:t>
            </a:r>
          </a:p>
          <a:p>
            <a:pPr>
              <a:lnSpc>
                <a:spcPct val="150000"/>
              </a:lnSpc>
              <a:defRPr/>
            </a:pPr>
            <a:r>
              <a:rPr lang="en-US" sz="2000" dirty="0">
                <a:solidFill>
                  <a:schemeClr val="tx1">
                    <a:lumMod val="95000"/>
                    <a:lumOff val="5000"/>
                  </a:schemeClr>
                </a:solidFill>
              </a:rPr>
              <a:t>May not be sufficient ROW for the utility to relocate </a:t>
            </a:r>
          </a:p>
          <a:p>
            <a:pPr>
              <a:lnSpc>
                <a:spcPct val="150000"/>
              </a:lnSpc>
              <a:defRPr/>
            </a:pPr>
            <a:r>
              <a:rPr lang="en-US" sz="2000" dirty="0">
                <a:solidFill>
                  <a:schemeClr val="tx1">
                    <a:lumMod val="95000"/>
                    <a:lumOff val="5000"/>
                  </a:schemeClr>
                </a:solidFill>
              </a:rPr>
              <a:t>May violate permits or NEPA commitments</a:t>
            </a:r>
          </a:p>
          <a:p>
            <a:pPr>
              <a:lnSpc>
                <a:spcPct val="150000"/>
              </a:lnSpc>
              <a:defRPr/>
            </a:pPr>
            <a:r>
              <a:rPr lang="en-US" sz="2000" dirty="0">
                <a:solidFill>
                  <a:schemeClr val="tx1">
                    <a:lumMod val="95000"/>
                    <a:lumOff val="5000"/>
                  </a:schemeClr>
                </a:solidFill>
              </a:rPr>
              <a:t>Unforeseen </a:t>
            </a:r>
            <a:r>
              <a:rPr lang="en-US" sz="2000" b="1" dirty="0">
                <a:solidFill>
                  <a:schemeClr val="tx1">
                    <a:lumMod val="95000"/>
                    <a:lumOff val="5000"/>
                  </a:schemeClr>
                </a:solidFill>
              </a:rPr>
              <a:t>surprises </a:t>
            </a:r>
            <a:r>
              <a:rPr lang="en-US" sz="2000" dirty="0">
                <a:solidFill>
                  <a:schemeClr val="tx1">
                    <a:lumMod val="95000"/>
                    <a:lumOff val="5000"/>
                  </a:schemeClr>
                </a:solidFill>
              </a:rPr>
              <a:t>in costs and time for both Utilities and project owners </a:t>
            </a:r>
          </a:p>
          <a:p>
            <a:pPr lvl="1">
              <a:lnSpc>
                <a:spcPct val="150000"/>
              </a:lnSpc>
              <a:defRPr/>
            </a:pPr>
            <a:r>
              <a:rPr lang="en-US" sz="2000" dirty="0">
                <a:solidFill>
                  <a:schemeClr val="tx1">
                    <a:lumMod val="95000"/>
                    <a:lumOff val="5000"/>
                  </a:schemeClr>
                </a:solidFill>
              </a:rPr>
              <a:t>No discussion on practical design alternatives to save time and money-</a:t>
            </a:r>
          </a:p>
          <a:p>
            <a:pPr lvl="1">
              <a:lnSpc>
                <a:spcPct val="150000"/>
              </a:lnSpc>
              <a:defRPr/>
            </a:pPr>
            <a:r>
              <a:rPr lang="en-US" sz="2000" dirty="0">
                <a:solidFill>
                  <a:schemeClr val="tx1">
                    <a:lumMod val="95000"/>
                    <a:lumOff val="5000"/>
                  </a:schemeClr>
                </a:solidFill>
              </a:rPr>
              <a:t>Unnecessary relocations</a:t>
            </a:r>
          </a:p>
          <a:p>
            <a:pPr lvl="1">
              <a:lnSpc>
                <a:spcPct val="150000"/>
              </a:lnSpc>
              <a:defRPr/>
            </a:pPr>
            <a:r>
              <a:rPr lang="en-US" sz="2000" dirty="0">
                <a:solidFill>
                  <a:schemeClr val="tx1">
                    <a:lumMod val="95000"/>
                    <a:lumOff val="5000"/>
                  </a:schemeClr>
                </a:solidFill>
              </a:rPr>
              <a:t>Consultants expect to be paid to “re-design” to avoid costly utilities</a:t>
            </a:r>
          </a:p>
          <a:p>
            <a:pPr>
              <a:lnSpc>
                <a:spcPct val="150000"/>
              </a:lnSpc>
              <a:defRPr/>
            </a:pPr>
            <a:r>
              <a:rPr lang="en-US" sz="2000" dirty="0">
                <a:solidFill>
                  <a:schemeClr val="tx1">
                    <a:lumMod val="95000"/>
                    <a:lumOff val="5000"/>
                  </a:schemeClr>
                </a:solidFill>
              </a:rPr>
              <a:t>Delays in CN=Change Orders=Frustration</a:t>
            </a:r>
          </a:p>
          <a:p>
            <a:pPr>
              <a:lnSpc>
                <a:spcPct val="150000"/>
              </a:lnSpc>
              <a:defRPr/>
            </a:pPr>
            <a:r>
              <a:rPr lang="en-US" sz="2000" dirty="0">
                <a:solidFill>
                  <a:schemeClr val="tx1">
                    <a:lumMod val="95000"/>
                    <a:lumOff val="5000"/>
                  </a:schemeClr>
                </a:solidFill>
              </a:rPr>
              <a:t>Establishes / Reinforces a Confrontational Approach</a:t>
            </a:r>
          </a:p>
        </p:txBody>
      </p:sp>
    </p:spTree>
    <p:extLst>
      <p:ext uri="{BB962C8B-B14F-4D97-AF65-F5344CB8AC3E}">
        <p14:creationId xmlns:p14="http://schemas.microsoft.com/office/powerpoint/2010/main" val="1271387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rc_mi" descr="http://blogs-images.forbes.com/johnkotter/files/2015/03/change-architect-sig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4870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2035"/>
            <a:ext cx="10896600" cy="821635"/>
          </a:xfrm>
        </p:spPr>
        <p:txBody>
          <a:bodyPr>
            <a:normAutofit/>
          </a:bodyPr>
          <a:lstStyle/>
          <a:p>
            <a:r>
              <a:rPr lang="en-US" sz="4000" dirty="0"/>
              <a:t>New Paradigm to Utility Coordination</a:t>
            </a:r>
          </a:p>
        </p:txBody>
      </p:sp>
      <p:sp>
        <p:nvSpPr>
          <p:cNvPr id="7" name="Content Placeholder 6"/>
          <p:cNvSpPr>
            <a:spLocks noGrp="1"/>
          </p:cNvSpPr>
          <p:nvPr>
            <p:ph idx="1"/>
          </p:nvPr>
        </p:nvSpPr>
        <p:spPr>
          <a:xfrm>
            <a:off x="457200" y="1338471"/>
            <a:ext cx="8926643" cy="4586080"/>
          </a:xfrm>
        </p:spPr>
        <p:txBody>
          <a:bodyPr/>
          <a:lstStyle/>
          <a:p>
            <a:r>
              <a:rPr lang="en-US" altLang="en-US" sz="2800" dirty="0">
                <a:ea typeface="MS PGothic" pitchFamily="34" charset="-128"/>
              </a:rPr>
              <a:t>Treat the Utility companies as business partners from the planning of, and initial development of every project so that the most cost effective approach can be delivered for the public interest!</a:t>
            </a:r>
            <a:endParaRPr lang="en-US" altLang="en-US" sz="2800" dirty="0"/>
          </a:p>
          <a:p>
            <a:endParaRPr lang="en-US" dirty="0"/>
          </a:p>
        </p:txBody>
      </p:sp>
      <p:pic>
        <p:nvPicPr>
          <p:cNvPr id="8" name="irc_mi" descr="http://65.39.184.113/wp-content/uploads/2013/07/41-goals-and-objectiv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3274828"/>
            <a:ext cx="7239000" cy="2954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1367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720"/>
          </a:xfrm>
        </p:spPr>
        <p:txBody>
          <a:bodyPr/>
          <a:lstStyle/>
          <a:p>
            <a:r>
              <a:rPr lang="en-US" dirty="0">
                <a:latin typeface="Arial" charset="0"/>
              </a:rPr>
              <a:t>EARLIER COORDINATION SAVES $$</a:t>
            </a:r>
            <a:endParaRPr lang="en-US" dirty="0"/>
          </a:p>
        </p:txBody>
      </p:sp>
      <p:sp>
        <p:nvSpPr>
          <p:cNvPr id="3" name="Rectangle 2"/>
          <p:cNvSpPr/>
          <p:nvPr/>
        </p:nvSpPr>
        <p:spPr>
          <a:xfrm>
            <a:off x="354330" y="1337310"/>
            <a:ext cx="8819299" cy="5234940"/>
          </a:xfrm>
          <a:prstGeom prst="rec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descr="A chart shows the project development process in another way. It shows &quot;Ability to Influence Costs&quot; along the Y-axis, and &quot;Phase/Time&quot; along the X-axis. A red line on the chart shows that the ability to influence costs is high during the early stages of a project and lower during later stages of a project. The chart also includes the “Certifications” and “Bid” steps amid the previously discussed phases, after “Design” and before “Construc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5830" y="1990344"/>
            <a:ext cx="8247799"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109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B00FC861-5C40-4577-8430-00C80227ECE2}"/>
              </a:ext>
            </a:extLst>
          </p:cNvPr>
          <p:cNvPicPr>
            <a:picLocks noGrp="1" noChangeAspect="1" noChangeArrowheads="1"/>
          </p:cNvPicPr>
          <p:nvPr>
            <p:ph idx="1"/>
          </p:nvPr>
        </p:nvPicPr>
        <p:blipFill rotWithShape="1">
          <a:blip r:embed="rId2" cstate="screen">
            <a:extLst>
              <a:ext uri="{28A0092B-C50C-407E-A947-70E740481C1C}">
                <a14:useLocalDpi xmlns:a14="http://schemas.microsoft.com/office/drawing/2010/main" val="0"/>
              </a:ext>
            </a:extLst>
          </a:blip>
          <a:srcRect t="27429" b="11325"/>
          <a:stretch/>
        </p:blipFill>
        <p:spPr bwMode="auto">
          <a:xfrm>
            <a:off x="1" y="0"/>
            <a:ext cx="10298430" cy="6857999"/>
          </a:xfrm>
          <a:prstGeom prst="rect">
            <a:avLst/>
          </a:prstGeom>
          <a:noFill/>
        </p:spPr>
      </p:pic>
    </p:spTree>
    <p:extLst>
      <p:ext uri="{BB962C8B-B14F-4D97-AF65-F5344CB8AC3E}">
        <p14:creationId xmlns:p14="http://schemas.microsoft.com/office/powerpoint/2010/main" val="1457053341"/>
      </p:ext>
    </p:extLst>
  </p:cSld>
  <p:clrMapOvr>
    <a:masterClrMapping/>
  </p:clrMapOvr>
</p:sld>
</file>

<file path=ppt/theme/theme1.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0F30E28F43D84881B1E447717B93F8" ma:contentTypeVersion="7" ma:contentTypeDescription="Create a new document." ma:contentTypeScope="" ma:versionID="b748e49c15c57adbcf31b8296ec0e051">
  <xsd:schema xmlns:xsd="http://www.w3.org/2001/XMLSchema" xmlns:xs="http://www.w3.org/2001/XMLSchema" xmlns:p="http://schemas.microsoft.com/office/2006/metadata/properties" xmlns:ns2="b47a5aad-adfb-4dac-9d3f-47090e67d565" targetNamespace="http://schemas.microsoft.com/office/2006/metadata/properties" ma:root="true" ma:fieldsID="10e404f992e9072f4276d4f787b18ba3" ns2:_="">
    <xsd:import namespace="b47a5aad-adfb-4dac-9d3f-47090e67d565"/>
    <xsd:element name="properties">
      <xsd:complexType>
        <xsd:sequence>
          <xsd:element name="documentManagement">
            <xsd:complexType>
              <xsd:all>
                <xsd:element ref="ns2:Speakers" minOccurs="0"/>
                <xsd:element ref="ns2:Day" minOccurs="0"/>
                <xsd:element ref="ns2:Year" minOccurs="0"/>
                <xsd:element ref="ns2:Se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7a5aad-adfb-4dac-9d3f-47090e67d565" elementFormDefault="qualified">
    <xsd:import namespace="http://schemas.microsoft.com/office/2006/documentManagement/types"/>
    <xsd:import namespace="http://schemas.microsoft.com/office/infopath/2007/PartnerControls"/>
    <xsd:element name="Speakers" ma:index="4" nillable="true" ma:displayName="Speakers" ma:internalName="Speakers" ma:readOnly="false">
      <xsd:simpleType>
        <xsd:restriction base="dms:Note">
          <xsd:maxLength value="255"/>
        </xsd:restriction>
      </xsd:simpleType>
    </xsd:element>
    <xsd:element name="Day" ma:index="5" nillable="true" ma:displayName="Day" ma:internalName="Day" ma:readOnly="false">
      <xsd:simpleType>
        <xsd:restriction base="dms:Text">
          <xsd:maxLength value="255"/>
        </xsd:restriction>
      </xsd:simpleType>
    </xsd:element>
    <xsd:element name="Year" ma:index="6" nillable="true" ma:displayName="Year" ma:internalName="Year" ma:readOnly="false">
      <xsd:simpleType>
        <xsd:restriction base="dms:Text">
          <xsd:maxLength value="255"/>
        </xsd:restriction>
      </xsd:simpleType>
    </xsd:element>
    <xsd:element name="Section" ma:index="7" nillable="true" ma:displayName="Section" ma:internalName="Section"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Year xmlns="b47a5aad-adfb-4dac-9d3f-47090e67d565">2018</Year>
    <Day xmlns="b47a5aad-adfb-4dac-9d3f-47090e67d565">Wednesday</Day>
    <Speakers xmlns="b47a5aad-adfb-4dac-9d3f-47090e67d565">Kenny Franklin</Speakers>
    <Section xmlns="b47a5aad-adfb-4dac-9d3f-47090e67d565">Project Highlights</Section>
  </documentManagement>
</p:properties>
</file>

<file path=customXml/itemProps1.xml><?xml version="1.0" encoding="utf-8"?>
<ds:datastoreItem xmlns:ds="http://schemas.openxmlformats.org/officeDocument/2006/customXml" ds:itemID="{4AD1313F-B319-498D-8E05-871CEA870BBE}"/>
</file>

<file path=customXml/itemProps2.xml><?xml version="1.0" encoding="utf-8"?>
<ds:datastoreItem xmlns:ds="http://schemas.openxmlformats.org/officeDocument/2006/customXml" ds:itemID="{861E41E9-7F3B-4520-880C-0D68AB2E91AC}"/>
</file>

<file path=customXml/itemProps3.xml><?xml version="1.0" encoding="utf-8"?>
<ds:datastoreItem xmlns:ds="http://schemas.openxmlformats.org/officeDocument/2006/customXml" ds:itemID="{1BFDE4B3-7B76-41CB-8158-242DB658D4E5}"/>
</file>

<file path=docProps/app.xml><?xml version="1.0" encoding="utf-8"?>
<Properties xmlns="http://schemas.openxmlformats.org/officeDocument/2006/extended-properties" xmlns:vt="http://schemas.openxmlformats.org/officeDocument/2006/docPropsVTypes">
  <TotalTime>627</TotalTime>
  <Words>479</Words>
  <Application>Microsoft Office PowerPoint</Application>
  <PresentationFormat>Widescreen</PresentationFormat>
  <Paragraphs>102</Paragraphs>
  <Slides>20</Slides>
  <Notes>3</Notes>
  <HiddenSlides>1</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20</vt:i4>
      </vt:variant>
    </vt:vector>
  </HeadingPairs>
  <TitlesOfParts>
    <vt:vector size="29" baseType="lpstr">
      <vt:lpstr>MS PGothic</vt:lpstr>
      <vt:lpstr>Arial</vt:lpstr>
      <vt:lpstr>Calibri</vt:lpstr>
      <vt:lpstr>Trebuchet MS</vt:lpstr>
      <vt:lpstr>Wingdings</vt:lpstr>
      <vt:lpstr>Wingdings 3</vt:lpstr>
      <vt:lpstr>2_Facet</vt:lpstr>
      <vt:lpstr>1_Facet</vt:lpstr>
      <vt:lpstr>Facet</vt:lpstr>
      <vt:lpstr>   KYTC Partnering Conference</vt:lpstr>
      <vt:lpstr>The Goal of our Project Delivery??   </vt:lpstr>
      <vt:lpstr>A Common View of Utility Coordination</vt:lpstr>
      <vt:lpstr>Traditional PDP and Utility Coordination</vt:lpstr>
      <vt:lpstr>“OUR” ROW Approach</vt:lpstr>
      <vt:lpstr>PowerPoint Presentation</vt:lpstr>
      <vt:lpstr>New Paradigm to Utility Coordination</vt:lpstr>
      <vt:lpstr>EARLIER COORDINATION SAVES $$</vt:lpstr>
      <vt:lpstr>PowerPoint Presentation</vt:lpstr>
      <vt:lpstr>Build a Utility Awareness throughout Project Development</vt:lpstr>
      <vt:lpstr>New Paradigm for Utility Coordination</vt:lpstr>
      <vt:lpstr>Build a New Mindset into Design!</vt:lpstr>
      <vt:lpstr>Why beginning a project by surveying “One Call” marks           is not sufficient!</vt:lpstr>
      <vt:lpstr>Identify and address the DNA of your Critical Path!</vt:lpstr>
      <vt:lpstr>EVERYONE KNOWS WHERE EVERYONE GOES</vt:lpstr>
      <vt:lpstr>Assessing Your Risk</vt:lpstr>
      <vt:lpstr>Risk</vt:lpstr>
      <vt:lpstr>Risk Management</vt:lpstr>
      <vt:lpstr>Relocation Tools</vt:lpstr>
      <vt:lpstr>EVERYONE KNOWS WHERE EVERYONE GOES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KYTC Partnering Conference</dc:title>
  <dc:creator>Kenny Franklin</dc:creator>
  <cp:lastModifiedBy>Kenny Franklin</cp:lastModifiedBy>
  <cp:revision>11</cp:revision>
  <dcterms:created xsi:type="dcterms:W3CDTF">2018-09-03T21:58:11Z</dcterms:created>
  <dcterms:modified xsi:type="dcterms:W3CDTF">2018-09-05T10:20:02Z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0x0101009E0F30E28F43D84881B1E447717B93F8</vt:lpwstr>
  </property>
</Properties>
</file>